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7" r:id="rId4"/>
    <p:sldMasterId id="2147483721" r:id="rId5"/>
    <p:sldMasterId id="2147483733" r:id="rId6"/>
  </p:sldMasterIdLst>
  <p:notesMasterIdLst>
    <p:notesMasterId r:id="rId47"/>
  </p:notesMasterIdLst>
  <p:sldIdLst>
    <p:sldId id="300" r:id="rId7"/>
    <p:sldId id="350" r:id="rId8"/>
    <p:sldId id="302" r:id="rId9"/>
    <p:sldId id="303" r:id="rId10"/>
    <p:sldId id="320" r:id="rId11"/>
    <p:sldId id="321" r:id="rId12"/>
    <p:sldId id="343" r:id="rId13"/>
    <p:sldId id="344" r:id="rId14"/>
    <p:sldId id="309" r:id="rId15"/>
    <p:sldId id="310" r:id="rId16"/>
    <p:sldId id="327" r:id="rId17"/>
    <p:sldId id="311" r:id="rId18"/>
    <p:sldId id="269" r:id="rId19"/>
    <p:sldId id="313" r:id="rId20"/>
    <p:sldId id="272" r:id="rId21"/>
    <p:sldId id="276" r:id="rId22"/>
    <p:sldId id="328" r:id="rId23"/>
    <p:sldId id="329" r:id="rId24"/>
    <p:sldId id="330" r:id="rId25"/>
    <p:sldId id="331" r:id="rId26"/>
    <p:sldId id="332" r:id="rId27"/>
    <p:sldId id="334" r:id="rId28"/>
    <p:sldId id="341" r:id="rId29"/>
    <p:sldId id="335" r:id="rId30"/>
    <p:sldId id="337" r:id="rId31"/>
    <p:sldId id="338" r:id="rId32"/>
    <p:sldId id="339" r:id="rId33"/>
    <p:sldId id="340" r:id="rId34"/>
    <p:sldId id="288" r:id="rId35"/>
    <p:sldId id="289" r:id="rId36"/>
    <p:sldId id="290" r:id="rId37"/>
    <p:sldId id="291" r:id="rId38"/>
    <p:sldId id="293" r:id="rId39"/>
    <p:sldId id="349" r:id="rId40"/>
    <p:sldId id="326" r:id="rId41"/>
    <p:sldId id="296" r:id="rId42"/>
    <p:sldId id="345" r:id="rId43"/>
    <p:sldId id="315" r:id="rId44"/>
    <p:sldId id="324" r:id="rId45"/>
    <p:sldId id="342" r:id="rId46"/>
  </p:sldIdLst>
  <p:sldSz cx="9144000" cy="5143500" type="screen16x9"/>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5F5F5"/>
    <a:srgbClr val="F2F2F2"/>
    <a:srgbClr val="EEEEEE"/>
    <a:srgbClr val="EAEAEA"/>
    <a:srgbClr val="33CCCC"/>
    <a:srgbClr val="D9D9D9"/>
    <a:srgbClr val="DCDCDC"/>
    <a:srgbClr val="FFCC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5" autoAdjust="0"/>
    <p:restoredTop sz="94621"/>
  </p:normalViewPr>
  <p:slideViewPr>
    <p:cSldViewPr snapToGrid="0" snapToObjects="1">
      <p:cViewPr>
        <p:scale>
          <a:sx n="100" d="100"/>
          <a:sy n="100" d="100"/>
        </p:scale>
        <p:origin x="-222" y="-264"/>
      </p:cViewPr>
      <p:guideLst>
        <p:guide orient="horz" pos="2160"/>
        <p:guide orient="horz" pos="1620"/>
        <p:guide pos="2880"/>
      </p:guideLst>
    </p:cSldViewPr>
  </p:slideViewPr>
  <p:notesTextViewPr>
    <p:cViewPr>
      <p:scale>
        <a:sx n="100" d="100"/>
        <a:sy n="100" d="100"/>
      </p:scale>
      <p:origin x="0" y="0"/>
    </p:cViewPr>
  </p:notesTextViewPr>
  <p:sorterViewPr>
    <p:cViewPr>
      <p:scale>
        <a:sx n="122" d="100"/>
        <a:sy n="12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F306BC6B-1FB4-0242-BA03-7D7B52164306}" type="datetimeFigureOut">
              <a:rPr lang="en-US" smtClean="0"/>
              <a:t>4/9/2018</a:t>
            </a:fld>
            <a:endParaRPr lang="en-US" dirty="0"/>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865ACF9E-F1B1-4D48-B3E9-68A18E249A2C}" type="slidenum">
              <a:rPr lang="en-US" smtClean="0"/>
              <a:t>‹#›</a:t>
            </a:fld>
            <a:endParaRPr lang="en-US" dirty="0"/>
          </a:p>
        </p:txBody>
      </p:sp>
    </p:spTree>
    <p:extLst>
      <p:ext uri="{BB962C8B-B14F-4D97-AF65-F5344CB8AC3E}">
        <p14:creationId xmlns:p14="http://schemas.microsoft.com/office/powerpoint/2010/main" val="21797426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200" dirty="0" smtClean="0">
                <a:solidFill>
                  <a:schemeClr val="tx1">
                    <a:lumMod val="65000"/>
                    <a:lumOff val="35000"/>
                  </a:schemeClr>
                </a:solidFill>
              </a:rPr>
              <a:t>What is different this time?</a:t>
            </a:r>
          </a:p>
          <a:p>
            <a:pPr marL="0" indent="0" algn="ctr">
              <a:buNone/>
            </a:pPr>
            <a:r>
              <a:rPr lang="en-US" sz="1200" dirty="0" smtClean="0">
                <a:solidFill>
                  <a:schemeClr val="tx1">
                    <a:lumMod val="65000"/>
                    <a:lumOff val="35000"/>
                  </a:schemeClr>
                </a:solidFill>
              </a:rPr>
              <a:t>Are you committed to staying               the course?</a:t>
            </a:r>
          </a:p>
          <a:p>
            <a:pPr marL="0" indent="0" algn="ctr">
              <a:buNone/>
            </a:pPr>
            <a:r>
              <a:rPr lang="en-US" sz="1200" dirty="0" smtClean="0">
                <a:solidFill>
                  <a:schemeClr val="tx1">
                    <a:lumMod val="65000"/>
                    <a:lumOff val="35000"/>
                  </a:schemeClr>
                </a:solidFill>
              </a:rPr>
              <a:t>Do you have a plan to stay committed</a:t>
            </a:r>
            <a:endParaRPr lang="en-US" dirty="0"/>
          </a:p>
        </p:txBody>
      </p:sp>
      <p:sp>
        <p:nvSpPr>
          <p:cNvPr id="4" name="Slide Number Placeholder 3"/>
          <p:cNvSpPr>
            <a:spLocks noGrp="1"/>
          </p:cNvSpPr>
          <p:nvPr>
            <p:ph type="sldNum" sz="quarter" idx="10"/>
          </p:nvPr>
        </p:nvSpPr>
        <p:spPr/>
        <p:txBody>
          <a:bodyPr/>
          <a:lstStyle/>
          <a:p>
            <a:fld id="{865ACF9E-F1B1-4D48-B3E9-68A18E249A2C}" type="slidenum">
              <a:rPr lang="en-US" smtClean="0"/>
              <a:t>1</a:t>
            </a:fld>
            <a:endParaRPr lang="en-US" dirty="0"/>
          </a:p>
        </p:txBody>
      </p:sp>
    </p:spTree>
    <p:extLst>
      <p:ext uri="{BB962C8B-B14F-4D97-AF65-F5344CB8AC3E}">
        <p14:creationId xmlns:p14="http://schemas.microsoft.com/office/powerpoint/2010/main" val="3516727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Explain program details</a:t>
            </a:r>
            <a:endParaRPr lang="en-US" dirty="0"/>
          </a:p>
        </p:txBody>
      </p:sp>
      <p:sp>
        <p:nvSpPr>
          <p:cNvPr id="4" name="Slide Number Placeholder 3"/>
          <p:cNvSpPr>
            <a:spLocks noGrp="1"/>
          </p:cNvSpPr>
          <p:nvPr>
            <p:ph type="sldNum" sz="quarter" idx="10"/>
          </p:nvPr>
        </p:nvSpPr>
        <p:spPr/>
        <p:txBody>
          <a:bodyPr/>
          <a:lstStyle/>
          <a:p>
            <a:fld id="{996276B3-FC17-F943-96A5-FB8ED76469CF}" type="slidenum">
              <a:rPr lang="en-US" smtClean="0"/>
              <a:t>30</a:t>
            </a:fld>
            <a:endParaRPr lang="en-US" dirty="0"/>
          </a:p>
        </p:txBody>
      </p:sp>
    </p:spTree>
    <p:extLst>
      <p:ext uri="{BB962C8B-B14F-4D97-AF65-F5344CB8AC3E}">
        <p14:creationId xmlns:p14="http://schemas.microsoft.com/office/powerpoint/2010/main" val="358451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ACF9E-F1B1-4D48-B3E9-68A18E249A2C}" type="slidenum">
              <a:rPr lang="en-US" smtClean="0"/>
              <a:t>32</a:t>
            </a:fld>
            <a:endParaRPr lang="en-US" dirty="0"/>
          </a:p>
        </p:txBody>
      </p:sp>
    </p:spTree>
    <p:extLst>
      <p:ext uri="{BB962C8B-B14F-4D97-AF65-F5344CB8AC3E}">
        <p14:creationId xmlns:p14="http://schemas.microsoft.com/office/powerpoint/2010/main" val="3574663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Explain phase 1&amp;2 and what is in kit for your market and </a:t>
            </a:r>
          </a:p>
          <a:p>
            <a:endParaRPr lang="en-US" dirty="0"/>
          </a:p>
        </p:txBody>
      </p:sp>
      <p:sp>
        <p:nvSpPr>
          <p:cNvPr id="4" name="Slide Number Placeholder 3"/>
          <p:cNvSpPr>
            <a:spLocks noGrp="1"/>
          </p:cNvSpPr>
          <p:nvPr>
            <p:ph type="sldNum" sz="quarter" idx="10"/>
          </p:nvPr>
        </p:nvSpPr>
        <p:spPr/>
        <p:txBody>
          <a:bodyPr/>
          <a:lstStyle/>
          <a:p>
            <a:fld id="{865ACF9E-F1B1-4D48-B3E9-68A18E249A2C}" type="slidenum">
              <a:rPr lang="en-US" smtClean="0"/>
              <a:t>35</a:t>
            </a:fld>
            <a:endParaRPr lang="en-US" dirty="0"/>
          </a:p>
        </p:txBody>
      </p:sp>
    </p:spTree>
    <p:extLst>
      <p:ext uri="{BB962C8B-B14F-4D97-AF65-F5344CB8AC3E}">
        <p14:creationId xmlns:p14="http://schemas.microsoft.com/office/powerpoint/2010/main" val="152821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49336-1F02-421A-A0B5-8E958245339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93320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49336-1F02-421A-A0B5-8E958245339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18325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Low GI eating is the quality of the food (glycemic</a:t>
            </a:r>
            <a:r>
              <a:rPr lang="en-US" baseline="0" dirty="0" smtClean="0"/>
              <a:t> index plus the quantity of the food (glycemic load)</a:t>
            </a:r>
            <a:endParaRPr lang="en-US" dirty="0" smtClean="0"/>
          </a:p>
          <a:p>
            <a:endParaRPr lang="en-US" dirty="0"/>
          </a:p>
        </p:txBody>
      </p:sp>
      <p:sp>
        <p:nvSpPr>
          <p:cNvPr id="4" name="Slide Number Placeholder 3"/>
          <p:cNvSpPr>
            <a:spLocks noGrp="1"/>
          </p:cNvSpPr>
          <p:nvPr>
            <p:ph type="sldNum" sz="quarter" idx="10"/>
          </p:nvPr>
        </p:nvSpPr>
        <p:spPr/>
        <p:txBody>
          <a:bodyPr/>
          <a:lstStyle/>
          <a:p>
            <a:fld id="{865ACF9E-F1B1-4D48-B3E9-68A18E249A2C}" type="slidenum">
              <a:rPr lang="en-US" smtClean="0"/>
              <a:t>12</a:t>
            </a:fld>
            <a:endParaRPr lang="en-US" dirty="0"/>
          </a:p>
        </p:txBody>
      </p:sp>
    </p:spTree>
    <p:extLst>
      <p:ext uri="{BB962C8B-B14F-4D97-AF65-F5344CB8AC3E}">
        <p14:creationId xmlns:p14="http://schemas.microsoft.com/office/powerpoint/2010/main" val="90063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When on this slide, please discuss the factors (fat, fiber, protein) that slow down</a:t>
            </a:r>
            <a:r>
              <a:rPr lang="en-US" baseline="0" dirty="0" smtClean="0"/>
              <a:t> the fast release of sugars.  For example, we are NOT recommending to eat cake, but because cake has a high fat content, it is lower GI (just lacks nutrients).  So, if they HAVE to have a cheat meal, it is best to pair that OCCASIONAL cheat with something to lower the release of blood sugar release.  Alcohol is a great example too…never drink on an empty stomach</a:t>
            </a:r>
            <a:endParaRPr lang="en-US" dirty="0"/>
          </a:p>
        </p:txBody>
      </p:sp>
      <p:sp>
        <p:nvSpPr>
          <p:cNvPr id="4" name="Slide Number Placeholder 3"/>
          <p:cNvSpPr>
            <a:spLocks noGrp="1"/>
          </p:cNvSpPr>
          <p:nvPr>
            <p:ph type="sldNum" sz="quarter" idx="10"/>
          </p:nvPr>
        </p:nvSpPr>
        <p:spPr/>
        <p:txBody>
          <a:bodyPr/>
          <a:lstStyle/>
          <a:p>
            <a:fld id="{996276B3-FC17-F943-96A5-FB8ED76469CF}" type="slidenum">
              <a:rPr lang="en-US" smtClean="0"/>
              <a:t>13</a:t>
            </a:fld>
            <a:endParaRPr lang="en-US" dirty="0"/>
          </a:p>
        </p:txBody>
      </p:sp>
    </p:spTree>
    <p:extLst>
      <p:ext uri="{BB962C8B-B14F-4D97-AF65-F5344CB8AC3E}">
        <p14:creationId xmlns:p14="http://schemas.microsoft.com/office/powerpoint/2010/main" val="341268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With weight loss, you can easily lose muscle &amp; water.  Not</a:t>
            </a:r>
            <a:r>
              <a:rPr lang="en-US" baseline="0" dirty="0" smtClean="0"/>
              <a:t> drinking enough water can cause a pound/kg drop and not going to the bathroom to move your bowels can cause a pound/kg gain.  True fat loss is about re-shaping your body.  Seeing the changes in your inches and clothing..</a:t>
            </a:r>
          </a:p>
          <a:p>
            <a:endParaRPr lang="en-US" baseline="0" dirty="0" smtClean="0"/>
          </a:p>
          <a:p>
            <a:r>
              <a:rPr lang="en-US" baseline="0" dirty="0" smtClean="0"/>
              <a:t>Skinny fat – people who may look decent in clothing but are flabby and may be unhealthy.</a:t>
            </a:r>
            <a:endParaRPr lang="en-US" dirty="0"/>
          </a:p>
        </p:txBody>
      </p:sp>
      <p:sp>
        <p:nvSpPr>
          <p:cNvPr id="4" name="Slide Number Placeholder 3"/>
          <p:cNvSpPr>
            <a:spLocks noGrp="1"/>
          </p:cNvSpPr>
          <p:nvPr>
            <p:ph type="sldNum" sz="quarter" idx="10"/>
          </p:nvPr>
        </p:nvSpPr>
        <p:spPr/>
        <p:txBody>
          <a:bodyPr/>
          <a:lstStyle/>
          <a:p>
            <a:fld id="{996276B3-FC17-F943-96A5-FB8ED76469CF}" type="slidenum">
              <a:rPr lang="en-US" smtClean="0"/>
              <a:t>15</a:t>
            </a:fld>
            <a:endParaRPr lang="en-US" dirty="0"/>
          </a:p>
        </p:txBody>
      </p:sp>
    </p:spTree>
    <p:extLst>
      <p:ext uri="{BB962C8B-B14F-4D97-AF65-F5344CB8AC3E}">
        <p14:creationId xmlns:p14="http://schemas.microsoft.com/office/powerpoint/2010/main" val="2094640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HIIT</a:t>
            </a:r>
            <a:r>
              <a:rPr lang="en-US" baseline="0" dirty="0"/>
              <a:t> High Intensity Interval Training – great for fat burning</a:t>
            </a:r>
            <a:endParaRPr lang="en-US" dirty="0"/>
          </a:p>
        </p:txBody>
      </p:sp>
      <p:sp>
        <p:nvSpPr>
          <p:cNvPr id="4" name="Slide Number Placeholder 3"/>
          <p:cNvSpPr>
            <a:spLocks noGrp="1"/>
          </p:cNvSpPr>
          <p:nvPr>
            <p:ph type="sldNum" sz="quarter" idx="10"/>
          </p:nvPr>
        </p:nvSpPr>
        <p:spPr/>
        <p:txBody>
          <a:bodyPr/>
          <a:lstStyle/>
          <a:p>
            <a:fld id="{996276B3-FC17-F943-96A5-FB8ED76469CF}" type="slidenum">
              <a:rPr lang="en-US" smtClean="0"/>
              <a:t>16</a:t>
            </a:fld>
            <a:endParaRPr lang="en-US" dirty="0"/>
          </a:p>
        </p:txBody>
      </p:sp>
    </p:spTree>
    <p:extLst>
      <p:ext uri="{BB962C8B-B14F-4D97-AF65-F5344CB8AC3E}">
        <p14:creationId xmlns:p14="http://schemas.microsoft.com/office/powerpoint/2010/main" val="252421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defTabSz="928249" eaLnBrk="0" hangingPunct="0">
              <a:defRPr sz="2300">
                <a:solidFill>
                  <a:schemeClr val="tx1"/>
                </a:solidFill>
                <a:latin typeface="Arial" charset="0"/>
                <a:ea typeface="ＭＳ Ｐゴシック" charset="0"/>
                <a:cs typeface="ＭＳ Ｐゴシック" charset="0"/>
              </a:defRPr>
            </a:lvl1pPr>
            <a:lvl2pPr marL="713334" indent="-274361" defTabSz="928249" eaLnBrk="0" hangingPunct="0">
              <a:defRPr sz="2300">
                <a:solidFill>
                  <a:schemeClr val="tx1"/>
                </a:solidFill>
                <a:latin typeface="Arial" charset="0"/>
                <a:ea typeface="ＭＳ Ｐゴシック" charset="0"/>
              </a:defRPr>
            </a:lvl2pPr>
            <a:lvl3pPr marL="1097437" indent="-219487" defTabSz="928249" eaLnBrk="0" hangingPunct="0">
              <a:defRPr sz="2300">
                <a:solidFill>
                  <a:schemeClr val="tx1"/>
                </a:solidFill>
                <a:latin typeface="Arial" charset="0"/>
                <a:ea typeface="ＭＳ Ｐゴシック" charset="0"/>
              </a:defRPr>
            </a:lvl3pPr>
            <a:lvl4pPr marL="1536413" indent="-219487" defTabSz="928249" eaLnBrk="0" hangingPunct="0">
              <a:defRPr sz="2300">
                <a:solidFill>
                  <a:schemeClr val="tx1"/>
                </a:solidFill>
                <a:latin typeface="Arial" charset="0"/>
                <a:ea typeface="ＭＳ Ｐゴシック" charset="0"/>
              </a:defRPr>
            </a:lvl4pPr>
            <a:lvl5pPr marL="1975388" indent="-219487" defTabSz="928249" eaLnBrk="0" hangingPunct="0">
              <a:defRPr sz="2300">
                <a:solidFill>
                  <a:schemeClr val="tx1"/>
                </a:solidFill>
                <a:latin typeface="Arial" charset="0"/>
                <a:ea typeface="ＭＳ Ｐゴシック" charset="0"/>
              </a:defRPr>
            </a:lvl5pPr>
            <a:lvl6pPr marL="2414363" indent="-219487" defTabSz="928249" eaLnBrk="0" fontAlgn="base" hangingPunct="0">
              <a:spcBef>
                <a:spcPct val="0"/>
              </a:spcBef>
              <a:spcAft>
                <a:spcPct val="0"/>
              </a:spcAft>
              <a:defRPr sz="2300">
                <a:solidFill>
                  <a:schemeClr val="tx1"/>
                </a:solidFill>
                <a:latin typeface="Arial" charset="0"/>
                <a:ea typeface="ＭＳ Ｐゴシック" charset="0"/>
              </a:defRPr>
            </a:lvl6pPr>
            <a:lvl7pPr marL="2853337" indent="-219487" defTabSz="928249" eaLnBrk="0" fontAlgn="base" hangingPunct="0">
              <a:spcBef>
                <a:spcPct val="0"/>
              </a:spcBef>
              <a:spcAft>
                <a:spcPct val="0"/>
              </a:spcAft>
              <a:defRPr sz="2300">
                <a:solidFill>
                  <a:schemeClr val="tx1"/>
                </a:solidFill>
                <a:latin typeface="Arial" charset="0"/>
                <a:ea typeface="ＭＳ Ｐゴシック" charset="0"/>
              </a:defRPr>
            </a:lvl7pPr>
            <a:lvl8pPr marL="3292312" indent="-219487" defTabSz="928249" eaLnBrk="0" fontAlgn="base" hangingPunct="0">
              <a:spcBef>
                <a:spcPct val="0"/>
              </a:spcBef>
              <a:spcAft>
                <a:spcPct val="0"/>
              </a:spcAft>
              <a:defRPr sz="2300">
                <a:solidFill>
                  <a:schemeClr val="tx1"/>
                </a:solidFill>
                <a:latin typeface="Arial" charset="0"/>
                <a:ea typeface="ＭＳ Ｐゴシック" charset="0"/>
              </a:defRPr>
            </a:lvl8pPr>
            <a:lvl9pPr marL="3731289" indent="-219487" defTabSz="928249"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F5AAF295-F7EA-574A-8920-1500DCD36C80}" type="slidenum">
              <a:rPr lang="en-US" sz="1200">
                <a:solidFill>
                  <a:srgbClr val="000000"/>
                </a:solidFill>
                <a:latin typeface="Calibri" panose="020F0502020204030204" pitchFamily="34" charset="0"/>
              </a:rPr>
              <a:pPr eaLnBrk="1" hangingPunct="1"/>
              <a:t>18</a:t>
            </a:fld>
            <a:endParaRPr lang="en-US" sz="1200" dirty="0">
              <a:solidFill>
                <a:srgbClr val="000000"/>
              </a:solidFill>
              <a:latin typeface="Calibri" panose="020F0502020204030204" pitchFamily="34" charset="0"/>
            </a:endParaRPr>
          </a:p>
        </p:txBody>
      </p:sp>
      <p:sp>
        <p:nvSpPr>
          <p:cNvPr id="26626" name="Slide Image Placeholder 1"/>
          <p:cNvSpPr>
            <a:spLocks noGrp="1" noRot="1" noChangeAspect="1" noTextEdit="1"/>
          </p:cNvSpPr>
          <p:nvPr>
            <p:ph type="sldImg"/>
          </p:nvPr>
        </p:nvSpPr>
        <p:spPr>
          <a:xfrm>
            <a:off x="427038" y="692150"/>
            <a:ext cx="6157912" cy="3463925"/>
          </a:xfrm>
          <a:ln/>
        </p:spPr>
      </p:sp>
      <p:sp>
        <p:nvSpPr>
          <p:cNvPr id="26627" name="Notes Placeholder 2"/>
          <p:cNvSpPr>
            <a:spLocks noGrp="1"/>
          </p:cNvSpPr>
          <p:nvPr>
            <p:ph type="body" idx="1"/>
          </p:nvPr>
        </p:nvSpPr>
        <p:spPr>
          <a:noFill/>
        </p:spPr>
        <p:txBody>
          <a:bodyPr lIns="92792" tIns="46397" rIns="92792" bIns="46397"/>
          <a:lstStyle/>
          <a:p>
            <a:pPr eaLnBrk="1" hangingPunct="1"/>
            <a:endParaRPr lang="en-US" dirty="0"/>
          </a:p>
        </p:txBody>
      </p:sp>
      <p:sp>
        <p:nvSpPr>
          <p:cNvPr id="26628" name="Slide Number Placeholder 3"/>
          <p:cNvSpPr txBox="1">
            <a:spLocks noGrp="1"/>
          </p:cNvSpPr>
          <p:nvPr/>
        </p:nvSpPr>
        <p:spPr bwMode="auto">
          <a:xfrm>
            <a:off x="3970734" y="8773358"/>
            <a:ext cx="3038145" cy="4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92" tIns="46397" rIns="92792" bIns="46397" anchor="b"/>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E6294B3C-E71F-874D-8385-A4E7D2FF39FE}" type="slidenum">
              <a:rPr lang="en-US" sz="1200">
                <a:solidFill>
                  <a:srgbClr val="000000"/>
                </a:solidFill>
                <a:latin typeface="Calibri" panose="020F0502020204030204" pitchFamily="34" charset="0"/>
              </a:rPr>
              <a:pPr algn="r" eaLnBrk="1" fontAlgn="base" hangingPunct="1">
                <a:spcBef>
                  <a:spcPct val="0"/>
                </a:spcBef>
                <a:spcAft>
                  <a:spcPct val="0"/>
                </a:spcAft>
              </a:pPr>
              <a:t>18</a:t>
            </a:fld>
            <a:endParaRPr lang="en-US" sz="1200" dirty="0">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Go through plan and do’s &amp; don’ts.  Address detox is</a:t>
            </a:r>
            <a:r>
              <a:rPr lang="en-US" baseline="0" dirty="0" smtClean="0"/>
              <a:t> optional. Have all plans laminated</a:t>
            </a:r>
            <a:endParaRPr lang="en-US" dirty="0"/>
          </a:p>
        </p:txBody>
      </p:sp>
      <p:sp>
        <p:nvSpPr>
          <p:cNvPr id="4" name="Slide Number Placeholder 3"/>
          <p:cNvSpPr>
            <a:spLocks noGrp="1"/>
          </p:cNvSpPr>
          <p:nvPr>
            <p:ph type="sldNum" sz="quarter" idx="10"/>
          </p:nvPr>
        </p:nvSpPr>
        <p:spPr/>
        <p:txBody>
          <a:bodyPr/>
          <a:lstStyle/>
          <a:p>
            <a:fld id="{996276B3-FC17-F943-96A5-FB8ED76469CF}" type="slidenum">
              <a:rPr lang="en-US" smtClean="0"/>
              <a:t>29</a:t>
            </a:fld>
            <a:endParaRPr lang="en-US" dirty="0"/>
          </a:p>
        </p:txBody>
      </p:sp>
    </p:spTree>
    <p:extLst>
      <p:ext uri="{BB962C8B-B14F-4D97-AF65-F5344CB8AC3E}">
        <p14:creationId xmlns:p14="http://schemas.microsoft.com/office/powerpoint/2010/main" val="147592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641448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181640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1450972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6482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3618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2909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185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7639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557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155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202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4105742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2896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2423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3339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4183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0714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2388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8242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488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6094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925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2802964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5799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5843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2963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3224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fld id="{4C4F21E7-79C7-6F4C-BFA6-C7268E0A7EB3}" type="datetimeFigureOut">
              <a:rPr lang="en-US" smtClean="0">
                <a:solidFill>
                  <a:prstClr val="black">
                    <a:tint val="75000"/>
                  </a:prstClr>
                </a:solidFill>
              </a:rPr>
              <a:pPr defTabSz="457200"/>
              <a:t>4/9/2018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4545AD0F-0ECC-674F-BA46-5D897A754394}"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948314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00" spc="-75"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700" cap="none" spc="0" baseline="0">
                <a:solidFill>
                  <a:schemeClr val="accent1">
                    <a:lumMod val="20000"/>
                    <a:lumOff val="80000"/>
                  </a:schemeClr>
                </a:solidFill>
              </a:defRPr>
            </a:lvl1pPr>
            <a:lvl2pPr marL="342900" indent="0" algn="ctr">
              <a:buNone/>
              <a:defRPr sz="1700"/>
            </a:lvl2pPr>
            <a:lvl3pPr marL="685800" indent="0" algn="ctr">
              <a:buNone/>
              <a:defRPr sz="17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02984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529271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00" b="0" spc="-75"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700" cap="none" spc="0" baseline="0">
                <a:solidFill>
                  <a:schemeClr val="tx1">
                    <a:lumMod val="65000"/>
                    <a:lumOff val="3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748573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288178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US"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3391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1334516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US"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616213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301267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US" smtClean="0"/>
              <a:t>Click to edit Master title style</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100">
                <a:solidFill>
                  <a:srgbClr val="FFFFFF"/>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973787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100">
                <a:solidFill>
                  <a:srgbClr val="FFFFFF"/>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a:xfrm>
            <a:off x="2624326" y="4767263"/>
            <a:ext cx="4433638" cy="273844"/>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4216246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975791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4/9/2018</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790017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5048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0392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0727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15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3250029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9624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557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434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0122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1077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7159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0954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449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0590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019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35757840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3034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6964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5086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611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3329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5772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6314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5805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62508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50730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C550CC-06E3-4847-8B74-EBCDC4441AE4}" type="datetimeFigureOut">
              <a:rPr lang="en-US" smtClean="0"/>
              <a:t>4/9/2018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09559-45C0-D64B-886D-D0C3D7483DEC}" type="slidenum">
              <a:rPr lang="en-US" smtClean="0"/>
              <a:t>‹#›</a:t>
            </a:fld>
            <a:endParaRPr lang="en-US" dirty="0"/>
          </a:p>
        </p:txBody>
      </p:sp>
    </p:spTree>
    <p:extLst>
      <p:ext uri="{BB962C8B-B14F-4D97-AF65-F5344CB8AC3E}">
        <p14:creationId xmlns:p14="http://schemas.microsoft.com/office/powerpoint/2010/main" val="2221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550CC-06E3-4847-8B74-EBCDC4441AE4}" type="datetimeFigureOut">
              <a:rPr lang="en-US" smtClean="0"/>
              <a:t>4/9/2018</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309559-45C0-D64B-886D-D0C3D7483DEC}" type="slidenum">
              <a:rPr lang="en-US" smtClean="0"/>
              <a:t>‹#›</a:t>
            </a:fld>
            <a:endParaRPr lang="en-US" dirty="0"/>
          </a:p>
        </p:txBody>
      </p:sp>
    </p:spTree>
    <p:extLst>
      <p:ext uri="{BB962C8B-B14F-4D97-AF65-F5344CB8AC3E}">
        <p14:creationId xmlns:p14="http://schemas.microsoft.com/office/powerpoint/2010/main" val="118203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AB87F0-32C1-7544-95A5-C8E86745FD1D}"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3466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C4F21E7-79C7-6F4C-BFA6-C7268E0A7EB3}"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45AD0F-0ECC-674F-BA46-5D897A7543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278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0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6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68580" tIns="34290" rIns="68580" bIns="34290" rtlCol="0" anchor="ctr">
            <a:normAutofit/>
          </a:bodyPr>
          <a:lstStyle/>
          <a:p>
            <a:r>
              <a:rPr lang="en-US" dirty="0" smtClean="0"/>
              <a:t>Click to edit Master title style</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68580" tIns="34290" rIns="68580" bIns="3429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96849" y="4767263"/>
            <a:ext cx="2057400" cy="273844"/>
          </a:xfrm>
          <a:prstGeom prst="rect">
            <a:avLst/>
          </a:prstGeom>
        </p:spPr>
        <p:txBody>
          <a:bodyPr vert="horz" lIns="68580" tIns="34290" rIns="68580" bIns="34290" rtlCol="0" anchor="ctr"/>
          <a:lstStyle>
            <a:lvl1pPr algn="l">
              <a:defRPr sz="800">
                <a:solidFill>
                  <a:schemeClr val="tx1">
                    <a:lumMod val="50000"/>
                    <a:lumOff val="50000"/>
                  </a:schemeClr>
                </a:solidFill>
                <a:latin typeface="Caviar Dreams" panose="020B0402020204020504" pitchFamily="34" charset="0"/>
              </a:defRPr>
            </a:lvl1pPr>
          </a:lstStyle>
          <a:p>
            <a:pPr defTabSz="342900"/>
            <a:fld id="{5586B75A-687E-405C-8A0B-8D00578BA2C3}" type="datetimeFigureOut">
              <a:rPr lang="en-US" smtClean="0">
                <a:solidFill>
                  <a:srgbClr val="000000">
                    <a:lumMod val="50000"/>
                    <a:lumOff val="50000"/>
                  </a:srgbClr>
                </a:solidFill>
              </a:rPr>
              <a:pPr defTabSz="342900"/>
              <a:t>4/9/2018</a:t>
            </a:fld>
            <a:endParaRPr lang="en-US" dirty="0">
              <a:solidFill>
                <a:srgbClr val="000000">
                  <a:lumMod val="50000"/>
                  <a:lumOff val="50000"/>
                </a:srgbClr>
              </a:solidFill>
            </a:endParaRPr>
          </a:p>
        </p:txBody>
      </p:sp>
      <p:sp>
        <p:nvSpPr>
          <p:cNvPr id="5" name="Footer Placeholder 4"/>
          <p:cNvSpPr>
            <a:spLocks noGrp="1"/>
          </p:cNvSpPr>
          <p:nvPr>
            <p:ph type="ftr" sz="quarter" idx="3"/>
          </p:nvPr>
        </p:nvSpPr>
        <p:spPr>
          <a:xfrm>
            <a:off x="2901951" y="4767263"/>
            <a:ext cx="4433638" cy="273844"/>
          </a:xfrm>
          <a:prstGeom prst="rect">
            <a:avLst/>
          </a:prstGeom>
        </p:spPr>
        <p:txBody>
          <a:bodyPr vert="horz" lIns="68580" tIns="34290" rIns="68580" bIns="34290" rtlCol="0" anchor="ctr"/>
          <a:lstStyle>
            <a:lvl1pPr algn="l">
              <a:defRPr sz="800">
                <a:solidFill>
                  <a:schemeClr val="tx1">
                    <a:lumMod val="50000"/>
                    <a:lumOff val="50000"/>
                  </a:schemeClr>
                </a:solidFill>
                <a:latin typeface="Caviar Dreams" panose="020B0402020204020504" pitchFamily="34" charset="0"/>
              </a:defRPr>
            </a:lvl1pPr>
          </a:lstStyle>
          <a:p>
            <a:pPr defTabSz="342900"/>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7975602" y="4767263"/>
            <a:ext cx="1148195" cy="273844"/>
          </a:xfrm>
          <a:prstGeom prst="rect">
            <a:avLst/>
          </a:prstGeom>
        </p:spPr>
        <p:txBody>
          <a:bodyPr vert="horz" lIns="68580" tIns="34290" rIns="68580" bIns="34290" rtlCol="0" anchor="ctr"/>
          <a:lstStyle>
            <a:lvl1pPr algn="r">
              <a:defRPr sz="900" b="1">
                <a:solidFill>
                  <a:schemeClr val="accent1"/>
                </a:solidFill>
                <a:latin typeface="Caviar Dreams" panose="020B0402020204020504" pitchFamily="34" charset="0"/>
              </a:defRPr>
            </a:lvl1pPr>
          </a:lstStyle>
          <a:p>
            <a:pPr defTabSz="342900"/>
            <a:fld id="{4FAB73BC-B049-4115-A692-8D63A059BFB8}" type="slidenum">
              <a:rPr lang="en-US" smtClean="0">
                <a:solidFill>
                  <a:srgbClr val="40BAD2"/>
                </a:solidFill>
              </a:rPr>
              <a:pPr defTabSz="342900"/>
              <a:t>‹#›</a:t>
            </a:fld>
            <a:endParaRPr lang="en-US" dirty="0">
              <a:solidFill>
                <a:srgbClr val="40BAD2"/>
              </a:solidFill>
            </a:endParaRPr>
          </a:p>
        </p:txBody>
      </p:sp>
    </p:spTree>
    <p:extLst>
      <p:ext uri="{BB962C8B-B14F-4D97-AF65-F5344CB8AC3E}">
        <p14:creationId xmlns:p14="http://schemas.microsoft.com/office/powerpoint/2010/main" val="33920807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Caviar Dreams" panose="020B0402020204020504" pitchFamily="34" charset="0"/>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Caviar Dreams" panose="020B0402020204020504" pitchFamily="34" charset="0"/>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400" kern="1200">
          <a:solidFill>
            <a:schemeClr val="tx1">
              <a:lumMod val="65000"/>
              <a:lumOff val="35000"/>
            </a:schemeClr>
          </a:solidFill>
          <a:latin typeface="Caviar Dreams" panose="020B0402020204020504" pitchFamily="34" charset="0"/>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Caviar Dreams" panose="020B0402020204020504" pitchFamily="34" charset="0"/>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Caviar Dreams" panose="020B0402020204020504" pitchFamily="34" charset="0"/>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Caviar Dreams" panose="020B0402020204020504" pitchFamily="34" charset="0"/>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10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307096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550CC-06E3-4847-8B74-EBCDC4441AE4}" type="datetimeFigureOut">
              <a:rPr lang="en-US" smtClean="0">
                <a:solidFill>
                  <a:prstClr val="black">
                    <a:tint val="75000"/>
                  </a:prstClr>
                </a:solidFill>
              </a:rPr>
              <a:pPr/>
              <a:t>4/9/2018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309559-45C0-D64B-886D-D0C3D7483DE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43424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800102" y="832249"/>
            <a:ext cx="3190875" cy="1102519"/>
          </a:xfrm>
          <a:prstGeom prst="rect">
            <a:avLst/>
          </a:prstGeom>
          <a:effectLst>
            <a:glow rad="63500">
              <a:schemeClr val="accent1">
                <a:satMod val="175000"/>
                <a:alpha val="40000"/>
              </a:schemeClr>
            </a:glow>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mn-lt"/>
              </a:rPr>
              <a:t>TLS</a:t>
            </a:r>
            <a:r>
              <a:rPr lang="en-US" dirty="0" smtClean="0">
                <a:solidFill>
                  <a:schemeClr val="bg1"/>
                </a:solidFill>
                <a:effectLst>
                  <a:glow rad="63500">
                    <a:schemeClr val="accent1">
                      <a:satMod val="175000"/>
                      <a:alpha val="40000"/>
                    </a:schemeClr>
                  </a:glow>
                </a:effectLst>
                <a:latin typeface="+mn-lt"/>
              </a:rPr>
              <a:t>®</a:t>
            </a:r>
            <a:r>
              <a:rPr lang="en-US"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mn-lt"/>
              </a:rPr>
              <a:t> Weight Loss Solution</a:t>
            </a:r>
            <a:endParaRPr lang="en-US"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mn-lt"/>
            </a:endParaRPr>
          </a:p>
        </p:txBody>
      </p:sp>
      <p:sp>
        <p:nvSpPr>
          <p:cNvPr id="6" name="Subtitle 2"/>
          <p:cNvSpPr txBox="1">
            <a:spLocks/>
          </p:cNvSpPr>
          <p:nvPr/>
        </p:nvSpPr>
        <p:spPr>
          <a:xfrm>
            <a:off x="857252" y="2411015"/>
            <a:ext cx="3076575" cy="13144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OVERVIEW</a:t>
            </a:r>
            <a:endParaRPr lang="en-US"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endParaRPr>
          </a:p>
        </p:txBody>
      </p:sp>
      <p:sp>
        <p:nvSpPr>
          <p:cNvPr id="7" name="TextBox 6"/>
          <p:cNvSpPr txBox="1"/>
          <p:nvPr/>
        </p:nvSpPr>
        <p:spPr>
          <a:xfrm>
            <a:off x="5076825" y="4569857"/>
            <a:ext cx="3701078" cy="400110"/>
          </a:xfrm>
          <a:prstGeom prst="rect">
            <a:avLst/>
          </a:prstGeom>
          <a:noFill/>
        </p:spPr>
        <p:txBody>
          <a:bodyPr wrap="none" rtlCol="0">
            <a:spAutoFit/>
          </a:bodyPr>
          <a:lstStyle/>
          <a:p>
            <a:r>
              <a:rPr lang="en-US" sz="2000" b="1" dirty="0" smtClean="0">
                <a:ln w="12700">
                  <a:solidFill>
                    <a:srgbClr val="1F497D">
                      <a:satMod val="155000"/>
                    </a:srgbClr>
                  </a:solidFill>
                  <a:prstDash val="solid"/>
                </a:ln>
                <a:solidFill>
                  <a:srgbClr val="EEECE1">
                    <a:tint val="85000"/>
                    <a:satMod val="155000"/>
                  </a:srgbClr>
                </a:solidFill>
                <a:effectLst>
                  <a:glow rad="228600">
                    <a:srgbClr val="F79646">
                      <a:satMod val="175000"/>
                      <a:alpha val="40000"/>
                    </a:srgbClr>
                  </a:glow>
                  <a:outerShdw blurRad="41275" dist="20320" dir="1800000" algn="tl" rotWithShape="0">
                    <a:srgbClr val="000000">
                      <a:alpha val="40000"/>
                    </a:srgbClr>
                  </a:outerShdw>
                </a:effectLst>
              </a:rPr>
              <a:t>TLS – Transitions Lifestyle System</a:t>
            </a:r>
            <a:endParaRPr lang="en-US" sz="2000" b="1" dirty="0">
              <a:ln w="12700">
                <a:solidFill>
                  <a:srgbClr val="1F497D">
                    <a:satMod val="155000"/>
                  </a:srgbClr>
                </a:solidFill>
                <a:prstDash val="solid"/>
              </a:ln>
              <a:solidFill>
                <a:srgbClr val="EEECE1">
                  <a:tint val="85000"/>
                  <a:satMod val="155000"/>
                </a:srgbClr>
              </a:solidFill>
              <a:effectLst>
                <a:glow rad="228600">
                  <a:srgbClr val="F79646">
                    <a:satMod val="175000"/>
                    <a:alpha val="40000"/>
                  </a:srgb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77336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584" y="427835"/>
            <a:ext cx="1596684" cy="341725"/>
          </a:xfrm>
          <a:prstGeom prst="rect">
            <a:avLst/>
          </a:prstGeom>
          <a:effectLst>
            <a:outerShdw blurRad="50800" dist="38100" algn="l" rotWithShape="0">
              <a:prstClr val="black">
                <a:alpha val="40000"/>
              </a:prstClr>
            </a:outerShdw>
          </a:effectLst>
        </p:spPr>
      </p:pic>
      <p:sp>
        <p:nvSpPr>
          <p:cNvPr id="2" name="Rectangle 1"/>
          <p:cNvSpPr/>
          <p:nvPr/>
        </p:nvSpPr>
        <p:spPr>
          <a:xfrm>
            <a:off x="1933575" y="1819186"/>
            <a:ext cx="5410200" cy="1569660"/>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bg1"/>
                </a:solidFill>
              </a:rPr>
              <a:t>The most comprehensive &amp; customizable program available</a:t>
            </a:r>
          </a:p>
          <a:p>
            <a:pPr marL="285750" indent="-285750">
              <a:buFont typeface="Arial" panose="020B0604020202020204" pitchFamily="34" charset="0"/>
              <a:buChar char="•"/>
            </a:pPr>
            <a:r>
              <a:rPr lang="en-US" sz="2400" dirty="0">
                <a:solidFill>
                  <a:schemeClr val="bg1"/>
                </a:solidFill>
              </a:rPr>
              <a:t>A true lifestyle program</a:t>
            </a:r>
          </a:p>
          <a:p>
            <a:pPr marL="285750" indent="-285750">
              <a:buFont typeface="Arial" panose="020B0604020202020204" pitchFamily="34" charset="0"/>
              <a:buChar char="•"/>
            </a:pPr>
            <a:r>
              <a:rPr lang="en-US" sz="2400" dirty="0">
                <a:solidFill>
                  <a:schemeClr val="bg1"/>
                </a:solidFill>
              </a:rPr>
              <a:t>Focus on fat loss &amp; keeping it off</a:t>
            </a:r>
          </a:p>
        </p:txBody>
      </p:sp>
    </p:spTree>
    <p:extLst>
      <p:ext uri="{BB962C8B-B14F-4D97-AF65-F5344CB8AC3E}">
        <p14:creationId xmlns:p14="http://schemas.microsoft.com/office/powerpoint/2010/main" val="3782031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1000" b="-31000"/>
          </a:stretch>
        </a:blipFill>
        <a:effectLst/>
      </p:bgPr>
    </p:bg>
    <p:spTree>
      <p:nvGrpSpPr>
        <p:cNvPr id="1" name=""/>
        <p:cNvGrpSpPr/>
        <p:nvPr/>
      </p:nvGrpSpPr>
      <p:grpSpPr>
        <a:xfrm>
          <a:off x="0" y="0"/>
          <a:ext cx="0" cy="0"/>
          <a:chOff x="0" y="0"/>
          <a:chExt cx="0" cy="0"/>
        </a:xfrm>
      </p:grpSpPr>
      <p:sp>
        <p:nvSpPr>
          <p:cNvPr id="14" name="Oval 13"/>
          <p:cNvSpPr/>
          <p:nvPr/>
        </p:nvSpPr>
        <p:spPr>
          <a:xfrm rot="5400000">
            <a:off x="276150" y="854091"/>
            <a:ext cx="3959315" cy="3965633"/>
          </a:xfrm>
          <a:prstGeom prst="ellipse">
            <a:avLst/>
          </a:prstGeom>
          <a:solidFill>
            <a:srgbClr val="C1E19B">
              <a:alpha val="66667"/>
            </a:srgbClr>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b="1" dirty="0">
              <a:solidFill>
                <a:prstClr val="white"/>
              </a:solidFill>
              <a:effectLst>
                <a:outerShdw blurRad="38100" dist="38100" dir="2700000" algn="tl">
                  <a:srgbClr val="000000">
                    <a:alpha val="43137"/>
                  </a:srgbClr>
                </a:outerShdw>
              </a:effectLst>
            </a:endParaRPr>
          </a:p>
        </p:txBody>
      </p:sp>
      <p:sp>
        <p:nvSpPr>
          <p:cNvPr id="4" name="TextBox 3"/>
          <p:cNvSpPr txBox="1"/>
          <p:nvPr/>
        </p:nvSpPr>
        <p:spPr>
          <a:xfrm>
            <a:off x="2576998" y="1913904"/>
            <a:ext cx="6339156" cy="1569660"/>
          </a:xfrm>
          <a:prstGeom prst="rect">
            <a:avLst/>
          </a:prstGeom>
          <a:noFill/>
        </p:spPr>
        <p:txBody>
          <a:bodyPr wrap="square" rtlCol="0">
            <a:spAutoFit/>
          </a:bodyPr>
          <a:lstStyle/>
          <a:p>
            <a:pPr marL="457200" indent="-457200">
              <a:buFontTx/>
              <a:buAutoNum type="arabicPeriod"/>
            </a:pPr>
            <a:r>
              <a:rPr lang="en-US" sz="2400" b="1" dirty="0" smtClean="0">
                <a:solidFill>
                  <a:prstClr val="black">
                    <a:lumMod val="75000"/>
                    <a:lumOff val="25000"/>
                  </a:prstClr>
                </a:solidFill>
                <a:cs typeface="Gill Sans"/>
              </a:rPr>
              <a:t>Low-glycemic  Impact Eating</a:t>
            </a:r>
          </a:p>
          <a:p>
            <a:pPr marL="457200" indent="-457200">
              <a:buFontTx/>
              <a:buAutoNum type="arabicPeriod"/>
            </a:pPr>
            <a:r>
              <a:rPr lang="en-US" sz="2400" b="1" dirty="0" smtClean="0">
                <a:solidFill>
                  <a:prstClr val="black">
                    <a:lumMod val="75000"/>
                    <a:lumOff val="25000"/>
                  </a:prstClr>
                </a:solidFill>
                <a:cs typeface="Gill Sans"/>
              </a:rPr>
              <a:t>Improved Body Composition </a:t>
            </a:r>
          </a:p>
          <a:p>
            <a:pPr marL="457200" indent="-457200">
              <a:buFontTx/>
              <a:buAutoNum type="arabicPeriod"/>
            </a:pPr>
            <a:r>
              <a:rPr lang="en-US" sz="2400" b="1" dirty="0" smtClean="0">
                <a:solidFill>
                  <a:prstClr val="black">
                    <a:lumMod val="75000"/>
                    <a:lumOff val="25000"/>
                  </a:prstClr>
                </a:solidFill>
                <a:cs typeface="Gill Sans"/>
              </a:rPr>
              <a:t>Supplementation</a:t>
            </a:r>
          </a:p>
          <a:p>
            <a:pPr marL="457200" indent="-457200">
              <a:buFontTx/>
              <a:buAutoNum type="arabicPeriod"/>
            </a:pPr>
            <a:r>
              <a:rPr lang="en-US" sz="2400" b="1" dirty="0" smtClean="0">
                <a:solidFill>
                  <a:prstClr val="black">
                    <a:lumMod val="75000"/>
                    <a:lumOff val="25000"/>
                  </a:prstClr>
                </a:solidFill>
                <a:cs typeface="Gill Sans"/>
              </a:rPr>
              <a:t>Education</a:t>
            </a:r>
            <a:endParaRPr lang="en-US" sz="2400" b="1" dirty="0">
              <a:solidFill>
                <a:prstClr val="black">
                  <a:lumMod val="75000"/>
                  <a:lumOff val="25000"/>
                </a:prstClr>
              </a:solidFill>
              <a:cs typeface="Gill Sans"/>
            </a:endParaRPr>
          </a:p>
        </p:txBody>
      </p:sp>
      <p:sp>
        <p:nvSpPr>
          <p:cNvPr id="6" name="TextBox 5"/>
          <p:cNvSpPr txBox="1"/>
          <p:nvPr/>
        </p:nvSpPr>
        <p:spPr>
          <a:xfrm>
            <a:off x="2528743" y="1281093"/>
            <a:ext cx="3154582" cy="769441"/>
          </a:xfrm>
          <a:prstGeom prst="rect">
            <a:avLst/>
          </a:prstGeom>
          <a:noFill/>
        </p:spPr>
        <p:txBody>
          <a:bodyPr wrap="none" rtlCol="0">
            <a:spAutoFit/>
          </a:bodyPr>
          <a:lstStyle/>
          <a:p>
            <a:r>
              <a:rPr lang="en-US" sz="4400" b="1" dirty="0" smtClean="0">
                <a:solidFill>
                  <a:srgbClr val="1F497D">
                    <a:lumMod val="50000"/>
                  </a:srgbClr>
                </a:solidFill>
              </a:rPr>
              <a:t>Components</a:t>
            </a:r>
            <a:endParaRPr lang="en-US" sz="4400" b="1" dirty="0">
              <a:solidFill>
                <a:srgbClr val="1F497D">
                  <a:lumMod val="50000"/>
                </a:srgbClr>
              </a:solidFill>
            </a:endParaRPr>
          </a:p>
        </p:txBody>
      </p:sp>
      <p:sp>
        <p:nvSpPr>
          <p:cNvPr id="7" name="Rectangle 6"/>
          <p:cNvSpPr/>
          <p:nvPr/>
        </p:nvSpPr>
        <p:spPr>
          <a:xfrm>
            <a:off x="272992" y="255795"/>
            <a:ext cx="2289868" cy="685800"/>
          </a:xfrm>
          <a:prstGeom prst="rect">
            <a:avLst/>
          </a:prstGeom>
          <a:solidFill>
            <a:srgbClr val="3497C9">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841" y="441831"/>
            <a:ext cx="1596684" cy="341725"/>
          </a:xfrm>
          <a:prstGeom prst="rect">
            <a:avLst/>
          </a:prstGeom>
          <a:effectLst>
            <a:outerShdw blurRad="50800" dist="38100" algn="l" rotWithShape="0">
              <a:prstClr val="black">
                <a:alpha val="40000"/>
              </a:prstClr>
            </a:outerShdw>
          </a:effectLst>
        </p:spPr>
      </p:pic>
      <p:sp>
        <p:nvSpPr>
          <p:cNvPr id="17" name="TextBox 16"/>
          <p:cNvSpPr txBox="1"/>
          <p:nvPr/>
        </p:nvSpPr>
        <p:spPr>
          <a:xfrm>
            <a:off x="3038475" y="3768804"/>
            <a:ext cx="5905500" cy="830997"/>
          </a:xfrm>
          <a:prstGeom prst="rect">
            <a:avLst/>
          </a:prstGeom>
          <a:noFill/>
        </p:spPr>
        <p:txBody>
          <a:bodyPr wrap="square" rtlCol="0">
            <a:spAutoFit/>
          </a:bodyPr>
          <a:lstStyle/>
          <a:p>
            <a:pPr algn="ctr">
              <a:spcBef>
                <a:spcPct val="20000"/>
              </a:spcBef>
            </a:pPr>
            <a:r>
              <a:rPr lang="en-US" sz="2400" dirty="0">
                <a:solidFill>
                  <a:schemeClr val="tx1">
                    <a:lumMod val="75000"/>
                    <a:lumOff val="25000"/>
                  </a:schemeClr>
                </a:solidFill>
              </a:rPr>
              <a:t>Weight </a:t>
            </a:r>
            <a:r>
              <a:rPr lang="en-US" sz="2400" dirty="0" smtClean="0">
                <a:solidFill>
                  <a:schemeClr val="tx1">
                    <a:lumMod val="75000"/>
                    <a:lumOff val="25000"/>
                  </a:schemeClr>
                </a:solidFill>
              </a:rPr>
              <a:t>loss isn’t magic</a:t>
            </a:r>
            <a:r>
              <a:rPr lang="en-US" sz="2400" dirty="0">
                <a:solidFill>
                  <a:schemeClr val="tx1">
                    <a:lumMod val="75000"/>
                    <a:lumOff val="25000"/>
                  </a:schemeClr>
                </a:solidFill>
              </a:rPr>
              <a:t>; </a:t>
            </a:r>
            <a:r>
              <a:rPr lang="en-US" sz="2400" dirty="0" smtClean="0">
                <a:solidFill>
                  <a:schemeClr val="tx1">
                    <a:lumMod val="75000"/>
                    <a:lumOff val="25000"/>
                  </a:schemeClr>
                </a:solidFill>
              </a:rPr>
              <a:t>It’s </a:t>
            </a:r>
            <a:r>
              <a:rPr lang="en-US" sz="2400" dirty="0">
                <a:solidFill>
                  <a:schemeClr val="tx1">
                    <a:lumMod val="75000"/>
                    <a:lumOff val="25000"/>
                  </a:schemeClr>
                </a:solidFill>
              </a:rPr>
              <a:t>science &amp; these 4 components are what is leading the way</a:t>
            </a:r>
            <a:r>
              <a:rPr lang="en-US" sz="2400" dirty="0" smtClean="0">
                <a:solidFill>
                  <a:schemeClr val="tx1">
                    <a:lumMod val="75000"/>
                    <a:lumOff val="25000"/>
                  </a:schemeClr>
                </a:solidFill>
              </a:rPr>
              <a:t>!</a:t>
            </a:r>
            <a:endParaRPr lang="en-US" sz="2400" dirty="0">
              <a:solidFill>
                <a:schemeClr val="tx1">
                  <a:lumMod val="75000"/>
                  <a:lumOff val="25000"/>
                </a:schemeClr>
              </a:solidFill>
            </a:endParaRPr>
          </a:p>
        </p:txBody>
      </p:sp>
      <p:sp>
        <p:nvSpPr>
          <p:cNvPr id="11" name="Rectangle 10"/>
          <p:cNvSpPr/>
          <p:nvPr/>
        </p:nvSpPr>
        <p:spPr>
          <a:xfrm>
            <a:off x="-103888" y="-463625"/>
            <a:ext cx="2869696" cy="6447919"/>
          </a:xfrm>
          <a:prstGeom prst="rect">
            <a:avLst/>
          </a:prstGeom>
        </p:spPr>
        <p:txBody>
          <a:bodyPr wrap="none">
            <a:spAutoFit/>
          </a:bodyPr>
          <a:lstStyle/>
          <a:p>
            <a:pPr algn="ctr"/>
            <a:r>
              <a:rPr lang="en-US" sz="41300" b="1" dirty="0">
                <a:solidFill>
                  <a:srgbClr val="1F497D">
                    <a:lumMod val="50000"/>
                  </a:srgbClr>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47966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6" name="Rectangle 5"/>
          <p:cNvSpPr/>
          <p:nvPr/>
        </p:nvSpPr>
        <p:spPr>
          <a:xfrm>
            <a:off x="0" y="-1"/>
            <a:ext cx="9144000" cy="5143501"/>
          </a:xfrm>
          <a:prstGeom prst="rect">
            <a:avLst/>
          </a:prstGeom>
          <a:solidFill>
            <a:schemeClr val="accent1">
              <a:lumMod val="50000"/>
              <a:alpha val="5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457200" y="205979"/>
            <a:ext cx="8229600" cy="85725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latin typeface="+mn-lt"/>
              </a:rPr>
              <a:t>Low Glycemic Impact Eating</a:t>
            </a:r>
            <a:endParaRPr lang="en-US" sz="40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latin typeface="+mn-lt"/>
            </a:endParaRPr>
          </a:p>
        </p:txBody>
      </p:sp>
      <p:sp>
        <p:nvSpPr>
          <p:cNvPr id="5" name="Content Placeholder 2"/>
          <p:cNvSpPr txBox="1">
            <a:spLocks/>
          </p:cNvSpPr>
          <p:nvPr/>
        </p:nvSpPr>
        <p:spPr>
          <a:xfrm>
            <a:off x="457200" y="1280160"/>
            <a:ext cx="8229600" cy="32918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solidFill>
                  <a:schemeClr val="bg1"/>
                </a:solidFill>
              </a:rPr>
              <a:t>Health Benefits</a:t>
            </a:r>
          </a:p>
          <a:p>
            <a:pPr lvl="1"/>
            <a:r>
              <a:rPr lang="en-US" sz="2400" dirty="0" smtClean="0">
                <a:solidFill>
                  <a:schemeClr val="bg1"/>
                </a:solidFill>
              </a:rPr>
              <a:t>Promotes Cardiovascular Health</a:t>
            </a:r>
          </a:p>
          <a:p>
            <a:pPr lvl="1"/>
            <a:r>
              <a:rPr lang="en-US" sz="2400" dirty="0" smtClean="0">
                <a:solidFill>
                  <a:schemeClr val="bg1"/>
                </a:solidFill>
              </a:rPr>
              <a:t>Helps Maintain Blood Sugar Levels</a:t>
            </a:r>
          </a:p>
          <a:p>
            <a:pPr lvl="1"/>
            <a:r>
              <a:rPr lang="en-US" sz="2400" dirty="0" smtClean="0">
                <a:solidFill>
                  <a:schemeClr val="bg1"/>
                </a:solidFill>
              </a:rPr>
              <a:t>Assists the Body to Burn Fat</a:t>
            </a:r>
          </a:p>
          <a:p>
            <a:pPr lvl="1"/>
            <a:r>
              <a:rPr lang="en-US" sz="2400" dirty="0" smtClean="0">
                <a:solidFill>
                  <a:schemeClr val="bg1"/>
                </a:solidFill>
              </a:rPr>
              <a:t>Improves Energy</a:t>
            </a:r>
          </a:p>
          <a:p>
            <a:pPr lvl="1"/>
            <a:r>
              <a:rPr lang="en-US" sz="2400" dirty="0" smtClean="0">
                <a:solidFill>
                  <a:schemeClr val="bg1"/>
                </a:solidFill>
              </a:rPr>
              <a:t>Low GI Foods are Naturally </a:t>
            </a:r>
            <a:r>
              <a:rPr lang="en-US" sz="2400" dirty="0">
                <a:solidFill>
                  <a:schemeClr val="bg1"/>
                </a:solidFill>
              </a:rPr>
              <a:t>A</a:t>
            </a:r>
            <a:r>
              <a:rPr lang="en-US" sz="2400" dirty="0" smtClean="0">
                <a:solidFill>
                  <a:schemeClr val="bg1"/>
                </a:solidFill>
              </a:rPr>
              <a:t>nti-inflammatory</a:t>
            </a:r>
          </a:p>
          <a:p>
            <a:r>
              <a:rPr lang="en-US" sz="2800" dirty="0" smtClean="0">
                <a:solidFill>
                  <a:schemeClr val="bg1"/>
                </a:solidFill>
              </a:rPr>
              <a:t>What is </a:t>
            </a:r>
            <a:r>
              <a:rPr lang="en-US" sz="2800" b="1" dirty="0" smtClean="0">
                <a:solidFill>
                  <a:schemeClr val="bg1"/>
                </a:solidFill>
              </a:rPr>
              <a:t>LOW GLYCEMIC IMPACT </a:t>
            </a:r>
            <a:r>
              <a:rPr lang="en-US" sz="2800" dirty="0" smtClean="0">
                <a:solidFill>
                  <a:schemeClr val="bg1"/>
                </a:solidFill>
              </a:rPr>
              <a:t>eating?</a:t>
            </a:r>
          </a:p>
        </p:txBody>
      </p:sp>
    </p:spTree>
    <p:extLst>
      <p:ext uri="{BB962C8B-B14F-4D97-AF65-F5344CB8AC3E}">
        <p14:creationId xmlns:p14="http://schemas.microsoft.com/office/powerpoint/2010/main" val="1929857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C00000"/>
                </a:solidFill>
              </a:rPr>
              <a:t>1. Low Glycemic Impact Eating</a:t>
            </a:r>
            <a:endParaRPr lang="en-US" sz="4000" b="1" dirty="0">
              <a:solidFill>
                <a:srgbClr val="C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01600"/>
            <a:ext cx="7429500" cy="489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871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ORK WITH TOMATO ON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405" y="28575"/>
            <a:ext cx="4488120" cy="29260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0000"/>
                </a:solidFill>
                <a:latin typeface="+mn-lt"/>
              </a:rPr>
              <a:t>DON’T</a:t>
            </a:r>
            <a:r>
              <a:rPr lang="en-US" dirty="0" smtClean="0">
                <a:latin typeface="+mn-lt"/>
              </a:rPr>
              <a:t> Restrict Food Groups</a:t>
            </a:r>
            <a:endParaRPr lang="en-US" dirty="0">
              <a:latin typeface="+mn-lt"/>
            </a:endParaRPr>
          </a:p>
        </p:txBody>
      </p:sp>
      <p:sp>
        <p:nvSpPr>
          <p:cNvPr id="6" name="Rectangle 5"/>
          <p:cNvSpPr/>
          <p:nvPr/>
        </p:nvSpPr>
        <p:spPr>
          <a:xfrm>
            <a:off x="171450" y="1136661"/>
            <a:ext cx="4572000" cy="2677656"/>
          </a:xfrm>
          <a:prstGeom prst="rect">
            <a:avLst/>
          </a:prstGeom>
        </p:spPr>
        <p:txBody>
          <a:bodyPr>
            <a:spAutoFit/>
          </a:bodyPr>
          <a:lstStyle/>
          <a:p>
            <a:pPr marL="285750" indent="-285750">
              <a:buFont typeface="Arial" panose="020B0604020202020204" pitchFamily="34" charset="0"/>
              <a:buChar char="•"/>
            </a:pPr>
            <a:r>
              <a:rPr lang="en-US" sz="2400" dirty="0">
                <a:solidFill>
                  <a:schemeClr val="tx1">
                    <a:lumMod val="65000"/>
                    <a:lumOff val="35000"/>
                  </a:schemeClr>
                </a:solidFill>
              </a:rPr>
              <a:t>With the </a:t>
            </a:r>
            <a:r>
              <a:rPr lang="en-US" sz="2400" dirty="0" smtClean="0">
                <a:solidFill>
                  <a:schemeClr val="tx1">
                    <a:lumMod val="65000"/>
                    <a:lumOff val="35000"/>
                  </a:schemeClr>
                </a:solidFill>
              </a:rPr>
              <a:t>TLS® </a:t>
            </a:r>
            <a:r>
              <a:rPr lang="en-US" sz="2400" dirty="0">
                <a:solidFill>
                  <a:schemeClr val="tx1">
                    <a:lumMod val="65000"/>
                    <a:lumOff val="35000"/>
                  </a:schemeClr>
                </a:solidFill>
              </a:rPr>
              <a:t>P</a:t>
            </a:r>
            <a:r>
              <a:rPr lang="en-US" sz="2400" dirty="0" smtClean="0">
                <a:solidFill>
                  <a:schemeClr val="tx1">
                    <a:lumMod val="65000"/>
                    <a:lumOff val="35000"/>
                  </a:schemeClr>
                </a:solidFill>
              </a:rPr>
              <a:t>rogram</a:t>
            </a:r>
            <a:r>
              <a:rPr lang="en-US" sz="2400" dirty="0">
                <a:solidFill>
                  <a:schemeClr val="tx1">
                    <a:lumMod val="65000"/>
                    <a:lumOff val="35000"/>
                  </a:schemeClr>
                </a:solidFill>
              </a:rPr>
              <a:t>, you will never see a restriction of the major food groups necessary for overall health</a:t>
            </a:r>
          </a:p>
          <a:p>
            <a:pPr marL="742950" lvl="1" indent="-285750">
              <a:buFont typeface="Arial" panose="020B0604020202020204" pitchFamily="34" charset="0"/>
              <a:buChar char="•"/>
            </a:pPr>
            <a:r>
              <a:rPr lang="en-US" sz="2400" dirty="0">
                <a:solidFill>
                  <a:schemeClr val="tx1">
                    <a:lumMod val="65000"/>
                    <a:lumOff val="35000"/>
                  </a:schemeClr>
                </a:solidFill>
              </a:rPr>
              <a:t>Proteins</a:t>
            </a:r>
          </a:p>
          <a:p>
            <a:pPr marL="742950" lvl="1" indent="-285750">
              <a:buFont typeface="Arial" panose="020B0604020202020204" pitchFamily="34" charset="0"/>
              <a:buChar char="•"/>
            </a:pPr>
            <a:r>
              <a:rPr lang="en-US" sz="2400" dirty="0">
                <a:solidFill>
                  <a:schemeClr val="tx1">
                    <a:lumMod val="65000"/>
                    <a:lumOff val="35000"/>
                  </a:schemeClr>
                </a:solidFill>
              </a:rPr>
              <a:t>Carbohydrates</a:t>
            </a:r>
          </a:p>
          <a:p>
            <a:pPr marL="742950" lvl="1" indent="-285750">
              <a:buFont typeface="Arial" panose="020B0604020202020204" pitchFamily="34" charset="0"/>
              <a:buChar char="•"/>
            </a:pPr>
            <a:r>
              <a:rPr lang="en-US" sz="2400" dirty="0" smtClean="0">
                <a:solidFill>
                  <a:schemeClr val="tx1">
                    <a:lumMod val="65000"/>
                    <a:lumOff val="35000"/>
                  </a:schemeClr>
                </a:solidFill>
              </a:rPr>
              <a:t>Fats</a:t>
            </a:r>
            <a:endParaRPr lang="en-US" sz="2400" dirty="0">
              <a:solidFill>
                <a:schemeClr val="tx1">
                  <a:lumMod val="65000"/>
                  <a:lumOff val="35000"/>
                </a:schemeClr>
              </a:solidFill>
            </a:endParaRPr>
          </a:p>
        </p:txBody>
      </p:sp>
      <p:sp>
        <p:nvSpPr>
          <p:cNvPr id="8" name="Rectangle 7"/>
          <p:cNvSpPr/>
          <p:nvPr/>
        </p:nvSpPr>
        <p:spPr>
          <a:xfrm>
            <a:off x="1" y="3895725"/>
            <a:ext cx="9153525" cy="1247776"/>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You will not have to starve yourself or give up flavor to succeed!</a:t>
            </a:r>
          </a:p>
        </p:txBody>
      </p:sp>
    </p:spTree>
    <p:extLst>
      <p:ext uri="{BB962C8B-B14F-4D97-AF65-F5344CB8AC3E}">
        <p14:creationId xmlns:p14="http://schemas.microsoft.com/office/powerpoint/2010/main" val="3555324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srcRect l="49775" t="19247" b="2946"/>
          <a:stretch/>
        </p:blipFill>
        <p:spPr>
          <a:xfrm>
            <a:off x="5209450" y="866775"/>
            <a:ext cx="3934550" cy="3931920"/>
          </a:xfrm>
          <a:prstGeom prst="rect">
            <a:avLst/>
          </a:prstGeom>
        </p:spPr>
      </p:pic>
      <p:sp>
        <p:nvSpPr>
          <p:cNvPr id="2" name="Title 1"/>
          <p:cNvSpPr>
            <a:spLocks noGrp="1"/>
          </p:cNvSpPr>
          <p:nvPr>
            <p:ph type="title"/>
          </p:nvPr>
        </p:nvSpPr>
        <p:spPr/>
        <p:txBody>
          <a:bodyPr/>
          <a:lstStyle/>
          <a:p>
            <a:pPr algn="l"/>
            <a:r>
              <a:rPr lang="en-US" sz="4000" b="1" dirty="0" smtClean="0">
                <a:solidFill>
                  <a:schemeClr val="accent6">
                    <a:lumMod val="50000"/>
                  </a:schemeClr>
                </a:solidFill>
                <a:latin typeface="+mn-lt"/>
              </a:rPr>
              <a:t>Body Composition</a:t>
            </a:r>
            <a:endParaRPr lang="en-US" sz="4000" b="1" dirty="0">
              <a:solidFill>
                <a:schemeClr val="accent6">
                  <a:lumMod val="50000"/>
                </a:schemeClr>
              </a:solidFill>
              <a:latin typeface="+mn-lt"/>
            </a:endParaRPr>
          </a:p>
        </p:txBody>
      </p:sp>
      <p:sp>
        <p:nvSpPr>
          <p:cNvPr id="3" name="Content Placeholder 2"/>
          <p:cNvSpPr>
            <a:spLocks noGrp="1"/>
          </p:cNvSpPr>
          <p:nvPr>
            <p:ph sz="quarter" idx="1"/>
          </p:nvPr>
        </p:nvSpPr>
        <p:spPr>
          <a:xfrm>
            <a:off x="457200" y="1409700"/>
            <a:ext cx="4343400" cy="2914650"/>
          </a:xfrm>
        </p:spPr>
        <p:txBody>
          <a:bodyPr/>
          <a:lstStyle/>
          <a:p>
            <a:r>
              <a:rPr lang="en-US" sz="2800" dirty="0" smtClean="0">
                <a:solidFill>
                  <a:schemeClr val="tx1">
                    <a:lumMod val="65000"/>
                    <a:lumOff val="35000"/>
                  </a:schemeClr>
                </a:solidFill>
              </a:rPr>
              <a:t>Transitioning from a Fat Storing Lifestyle to a Fat Burning Lifestyle</a:t>
            </a:r>
          </a:p>
          <a:p>
            <a:r>
              <a:rPr lang="en-US" sz="2800" dirty="0" smtClean="0">
                <a:solidFill>
                  <a:schemeClr val="tx1">
                    <a:lumMod val="65000"/>
                    <a:lumOff val="35000"/>
                  </a:schemeClr>
                </a:solidFill>
              </a:rPr>
              <a:t>Fat </a:t>
            </a:r>
            <a:r>
              <a:rPr lang="en-US" sz="2800" dirty="0">
                <a:solidFill>
                  <a:schemeClr val="tx1">
                    <a:lumMod val="65000"/>
                    <a:lumOff val="35000"/>
                  </a:schemeClr>
                </a:solidFill>
              </a:rPr>
              <a:t>L</a:t>
            </a:r>
            <a:r>
              <a:rPr lang="en-US" sz="2800" dirty="0" smtClean="0">
                <a:solidFill>
                  <a:schemeClr val="tx1">
                    <a:lumMod val="65000"/>
                    <a:lumOff val="35000"/>
                  </a:schemeClr>
                </a:solidFill>
              </a:rPr>
              <a:t>oss &amp; Inches vs. Weight Loss</a:t>
            </a:r>
          </a:p>
          <a:p>
            <a:r>
              <a:rPr lang="en-US" sz="2800" dirty="0" smtClean="0">
                <a:solidFill>
                  <a:schemeClr val="tx1">
                    <a:lumMod val="65000"/>
                    <a:lumOff val="35000"/>
                  </a:schemeClr>
                </a:solidFill>
              </a:rPr>
              <a:t>Skinny Fat</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929236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prstClr val="white"/>
              </a:solidFill>
            </a:endParaRPr>
          </a:p>
        </p:txBody>
      </p:sp>
      <p:sp>
        <p:nvSpPr>
          <p:cNvPr id="4" name="Title 3"/>
          <p:cNvSpPr>
            <a:spLocks noGrp="1"/>
          </p:cNvSpPr>
          <p:nvPr>
            <p:ph type="title"/>
          </p:nvPr>
        </p:nvSpPr>
        <p:spPr>
          <a:xfrm>
            <a:off x="457200" y="114300"/>
            <a:ext cx="8229600" cy="857250"/>
          </a:xfrm>
        </p:spPr>
        <p:txBody>
          <a:bodyPr>
            <a:normAutofit/>
          </a:bodyPr>
          <a:lstStyle/>
          <a:p>
            <a:r>
              <a:rPr lang="en-US" sz="4800" b="1" dirty="0">
                <a:solidFill>
                  <a:schemeClr val="accent6">
                    <a:lumMod val="50000"/>
                  </a:schemeClr>
                </a:solidFill>
                <a:latin typeface="+mn-lt"/>
              </a:rPr>
              <a:t>Body </a:t>
            </a:r>
            <a:r>
              <a:rPr lang="en-US" sz="4800" b="1" dirty="0" smtClean="0">
                <a:solidFill>
                  <a:schemeClr val="accent6">
                    <a:lumMod val="50000"/>
                  </a:schemeClr>
                </a:solidFill>
                <a:latin typeface="+mn-lt"/>
              </a:rPr>
              <a:t>Composition &amp; Exercise</a:t>
            </a:r>
            <a:endParaRPr lang="en-US" sz="4800" b="1" dirty="0">
              <a:solidFill>
                <a:schemeClr val="accent6">
                  <a:lumMod val="50000"/>
                </a:schemeClr>
              </a:solidFill>
              <a:latin typeface="+mn-lt"/>
            </a:endParaRPr>
          </a:p>
        </p:txBody>
      </p:sp>
      <p:sp>
        <p:nvSpPr>
          <p:cNvPr id="7" name="Content Placeholder 6"/>
          <p:cNvSpPr>
            <a:spLocks noGrp="1"/>
          </p:cNvSpPr>
          <p:nvPr>
            <p:ph sz="half" idx="2"/>
          </p:nvPr>
        </p:nvSpPr>
        <p:spPr>
          <a:xfrm>
            <a:off x="4648200" y="1200151"/>
            <a:ext cx="4267200" cy="3394472"/>
          </a:xfrm>
        </p:spPr>
        <p:txBody>
          <a:bodyPr>
            <a:normAutofit fontScale="77500" lnSpcReduction="20000"/>
          </a:bodyPr>
          <a:lstStyle/>
          <a:p>
            <a:r>
              <a:rPr lang="en-US" dirty="0">
                <a:solidFill>
                  <a:schemeClr val="tx1">
                    <a:lumMod val="65000"/>
                    <a:lumOff val="35000"/>
                  </a:schemeClr>
                </a:solidFill>
              </a:rPr>
              <a:t>Takes you from a high body fat % to </a:t>
            </a:r>
            <a:r>
              <a:rPr lang="en-US" dirty="0" smtClean="0">
                <a:solidFill>
                  <a:schemeClr val="tx1">
                    <a:lumMod val="65000"/>
                    <a:lumOff val="35000"/>
                  </a:schemeClr>
                </a:solidFill>
              </a:rPr>
              <a:t>low</a:t>
            </a:r>
          </a:p>
          <a:p>
            <a:pPr lvl="1"/>
            <a:r>
              <a:rPr lang="en-US" dirty="0" smtClean="0">
                <a:solidFill>
                  <a:schemeClr val="tx1">
                    <a:lumMod val="65000"/>
                    <a:lumOff val="35000"/>
                  </a:schemeClr>
                </a:solidFill>
              </a:rPr>
              <a:t>Changes your </a:t>
            </a:r>
            <a:r>
              <a:rPr lang="en-US" dirty="0">
                <a:solidFill>
                  <a:schemeClr val="tx1">
                    <a:lumMod val="65000"/>
                    <a:lumOff val="35000"/>
                  </a:schemeClr>
                </a:solidFill>
              </a:rPr>
              <a:t>s</a:t>
            </a:r>
            <a:r>
              <a:rPr lang="en-US" dirty="0" smtClean="0">
                <a:solidFill>
                  <a:schemeClr val="tx1">
                    <a:lumMod val="65000"/>
                    <a:lumOff val="35000"/>
                  </a:schemeClr>
                </a:solidFill>
              </a:rPr>
              <a:t>hape</a:t>
            </a:r>
          </a:p>
          <a:p>
            <a:pPr lvl="1"/>
            <a:r>
              <a:rPr lang="en-US" dirty="0" smtClean="0">
                <a:solidFill>
                  <a:schemeClr val="tx1">
                    <a:lumMod val="65000"/>
                    <a:lumOff val="35000"/>
                  </a:schemeClr>
                </a:solidFill>
              </a:rPr>
              <a:t>Fit &amp; look better in clothing</a:t>
            </a:r>
            <a:endParaRPr lang="en-US" dirty="0">
              <a:solidFill>
                <a:schemeClr val="tx1">
                  <a:lumMod val="65000"/>
                  <a:lumOff val="35000"/>
                </a:schemeClr>
              </a:solidFill>
            </a:endParaRPr>
          </a:p>
          <a:p>
            <a:r>
              <a:rPr lang="en-US" dirty="0">
                <a:solidFill>
                  <a:schemeClr val="tx1">
                    <a:lumMod val="65000"/>
                    <a:lumOff val="35000"/>
                  </a:schemeClr>
                </a:solidFill>
              </a:rPr>
              <a:t>Take your measurements </a:t>
            </a:r>
            <a:r>
              <a:rPr lang="en-US" dirty="0" smtClean="0">
                <a:solidFill>
                  <a:schemeClr val="tx1">
                    <a:lumMod val="65000"/>
                    <a:lumOff val="35000"/>
                  </a:schemeClr>
                </a:solidFill>
              </a:rPr>
              <a:t>- (</a:t>
            </a:r>
            <a:r>
              <a:rPr lang="en-US" dirty="0">
                <a:solidFill>
                  <a:schemeClr val="tx1">
                    <a:lumMod val="65000"/>
                    <a:lumOff val="35000"/>
                  </a:schemeClr>
                </a:solidFill>
              </a:rPr>
              <a:t>body fat and inches)</a:t>
            </a:r>
          </a:p>
          <a:p>
            <a:r>
              <a:rPr lang="en-US" dirty="0" smtClean="0">
                <a:solidFill>
                  <a:schemeClr val="tx1">
                    <a:lumMod val="65000"/>
                    <a:lumOff val="35000"/>
                  </a:schemeClr>
                </a:solidFill>
              </a:rPr>
              <a:t>Fitness </a:t>
            </a:r>
            <a:r>
              <a:rPr lang="en-US" dirty="0">
                <a:solidFill>
                  <a:schemeClr val="tx1">
                    <a:lumMod val="65000"/>
                    <a:lumOff val="35000"/>
                  </a:schemeClr>
                </a:solidFill>
              </a:rPr>
              <a:t>means FIT IT IN</a:t>
            </a:r>
          </a:p>
          <a:p>
            <a:r>
              <a:rPr lang="en-US" u="sng" dirty="0">
                <a:solidFill>
                  <a:schemeClr val="tx1">
                    <a:lumMod val="65000"/>
                    <a:lumOff val="35000"/>
                  </a:schemeClr>
                </a:solidFill>
              </a:rPr>
              <a:t>Types of Exercise</a:t>
            </a:r>
          </a:p>
          <a:p>
            <a:pPr lvl="1"/>
            <a:r>
              <a:rPr lang="en-US" dirty="0">
                <a:solidFill>
                  <a:schemeClr val="tx1">
                    <a:lumMod val="65000"/>
                    <a:lumOff val="35000"/>
                  </a:schemeClr>
                </a:solidFill>
              </a:rPr>
              <a:t>Cardiovascular</a:t>
            </a:r>
          </a:p>
          <a:p>
            <a:pPr lvl="1"/>
            <a:r>
              <a:rPr lang="en-US" dirty="0">
                <a:solidFill>
                  <a:schemeClr val="tx1">
                    <a:lumMod val="65000"/>
                    <a:lumOff val="35000"/>
                  </a:schemeClr>
                </a:solidFill>
              </a:rPr>
              <a:t>Weight Resistance</a:t>
            </a:r>
          </a:p>
          <a:p>
            <a:pPr lvl="1"/>
            <a:r>
              <a:rPr lang="en-US" dirty="0">
                <a:solidFill>
                  <a:schemeClr val="tx1">
                    <a:lumMod val="65000"/>
                    <a:lumOff val="35000"/>
                  </a:schemeClr>
                </a:solidFill>
              </a:rPr>
              <a:t>Stretching/Flexibility</a:t>
            </a:r>
          </a:p>
        </p:txBody>
      </p:sp>
      <p:pic>
        <p:nvPicPr>
          <p:cNvPr id="8" name="Content Placeholder 7" descr="Screen Shot 2016-10-04 at 2.44.30 PM.png"/>
          <p:cNvPicPr>
            <a:picLocks noGrp="1" noChangeAspect="1"/>
          </p:cNvPicPr>
          <p:nvPr>
            <p:ph sz="half" idx="1"/>
          </p:nvPr>
        </p:nvPicPr>
        <p:blipFill>
          <a:blip r:embed="rId3">
            <a:extLst>
              <a:ext uri="{28A0092B-C50C-407E-A947-70E740481C1C}">
                <a14:useLocalDpi xmlns:a14="http://schemas.microsoft.com/office/drawing/2010/main" val="0"/>
              </a:ext>
            </a:extLst>
          </a:blip>
          <a:srcRect l="6242" r="6242"/>
          <a:stretch>
            <a:fillRect/>
          </a:stretch>
        </p:blipFill>
        <p:spPr>
          <a:prstGeom prst="rect">
            <a:avLst/>
          </a:prstGeom>
        </p:spPr>
      </p:pic>
    </p:spTree>
    <p:extLst>
      <p:ext uri="{BB962C8B-B14F-4D97-AF65-F5344CB8AC3E}">
        <p14:creationId xmlns:p14="http://schemas.microsoft.com/office/powerpoint/2010/main" val="983090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809"/>
            <a:ext cx="9144000" cy="1099185"/>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6000" b="1" dirty="0">
              <a:solidFill>
                <a:srgbClr val="000000"/>
              </a:solidFill>
              <a:ea typeface="PMingLiU" panose="02020500000000000000" pitchFamily="18" charset="-120"/>
            </a:endParaRPr>
          </a:p>
        </p:txBody>
      </p:sp>
      <p:sp>
        <p:nvSpPr>
          <p:cNvPr id="2" name="Title 1"/>
          <p:cNvSpPr>
            <a:spLocks noGrp="1"/>
          </p:cNvSpPr>
          <p:nvPr>
            <p:ph type="title"/>
          </p:nvPr>
        </p:nvSpPr>
        <p:spPr>
          <a:xfrm>
            <a:off x="457200" y="44054"/>
            <a:ext cx="8229600" cy="857250"/>
          </a:xfrm>
        </p:spPr>
        <p:txBody>
          <a:bodyPr>
            <a:no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Arial" panose="020B0604020202020204" pitchFamily="34" charset="0"/>
              </a:rPr>
              <a:t>Why TLS</a:t>
            </a:r>
            <a:r>
              <a:rPr lang="en-US" sz="3600" baseline="30000" dirty="0" smtClean="0">
                <a:latin typeface="+mn-lt"/>
                <a:cs typeface="Arial" panose="020B0604020202020204" pitchFamily="34" charset="0"/>
              </a:rPr>
              <a:t>®</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Arial" panose="020B0604020202020204" pitchFamily="34" charset="0"/>
              </a:rPr>
              <a:t> Supplementation?</a:t>
            </a:r>
            <a:endParaRPr lang="en-US" sz="2800" i="1" dirty="0">
              <a:solidFill>
                <a:srgbClr val="C00000"/>
              </a:solidFill>
              <a:latin typeface="+mn-lt"/>
              <a:cs typeface="Arial" panose="020B0604020202020204" pitchFamily="34" charset="0"/>
            </a:endParaRPr>
          </a:p>
        </p:txBody>
      </p:sp>
      <p:sp>
        <p:nvSpPr>
          <p:cNvPr id="3" name="Content Placeholder 2"/>
          <p:cNvSpPr>
            <a:spLocks noGrp="1"/>
          </p:cNvSpPr>
          <p:nvPr>
            <p:ph sz="half" idx="1"/>
          </p:nvPr>
        </p:nvSpPr>
        <p:spPr>
          <a:xfrm>
            <a:off x="457200" y="1457326"/>
            <a:ext cx="4038600" cy="3394472"/>
          </a:xfrm>
        </p:spPr>
        <p:txBody>
          <a:bodyPr>
            <a:normAutofit fontScale="92500" lnSpcReduction="10000"/>
          </a:bodyPr>
          <a:lstStyle/>
          <a:p>
            <a:pPr marL="0" indent="0">
              <a:lnSpc>
                <a:spcPct val="90000"/>
              </a:lnSpc>
            </a:pPr>
            <a:r>
              <a:rPr lang="en-US" sz="2800" dirty="0">
                <a:solidFill>
                  <a:schemeClr val="tx1">
                    <a:lumMod val="65000"/>
                    <a:lumOff val="35000"/>
                  </a:schemeClr>
                </a:solidFill>
              </a:rPr>
              <a:t> </a:t>
            </a:r>
            <a:r>
              <a:rPr lang="en-US" sz="2800" b="1" dirty="0">
                <a:solidFill>
                  <a:schemeClr val="tx1">
                    <a:lumMod val="65000"/>
                    <a:lumOff val="35000"/>
                  </a:schemeClr>
                </a:solidFill>
              </a:rPr>
              <a:t>Poor </a:t>
            </a:r>
            <a:r>
              <a:rPr lang="en-US" sz="2800" b="1" dirty="0" smtClean="0">
                <a:solidFill>
                  <a:schemeClr val="tx1">
                    <a:lumMod val="65000"/>
                    <a:lumOff val="35000"/>
                  </a:schemeClr>
                </a:solidFill>
              </a:rPr>
              <a:t>Dietary </a:t>
            </a:r>
            <a:r>
              <a:rPr lang="en-US" sz="2800" b="1" dirty="0">
                <a:solidFill>
                  <a:schemeClr val="tx1">
                    <a:lumMod val="65000"/>
                    <a:lumOff val="35000"/>
                  </a:schemeClr>
                </a:solidFill>
              </a:rPr>
              <a:t>H</a:t>
            </a:r>
            <a:r>
              <a:rPr lang="en-US" sz="2800" b="1" dirty="0" smtClean="0">
                <a:solidFill>
                  <a:schemeClr val="tx1">
                    <a:lumMod val="65000"/>
                    <a:lumOff val="35000"/>
                  </a:schemeClr>
                </a:solidFill>
              </a:rPr>
              <a:t>abits </a:t>
            </a:r>
            <a:endParaRPr lang="en-US" sz="2800" b="1" dirty="0">
              <a:solidFill>
                <a:schemeClr val="tx1">
                  <a:lumMod val="65000"/>
                  <a:lumOff val="35000"/>
                </a:schemeClr>
              </a:solidFill>
            </a:endParaRPr>
          </a:p>
          <a:p>
            <a:pPr marL="971550" lvl="2" indent="-171450">
              <a:lnSpc>
                <a:spcPct val="90000"/>
              </a:lnSpc>
            </a:pPr>
            <a:r>
              <a:rPr lang="en-US" sz="2200" dirty="0" smtClean="0">
                <a:solidFill>
                  <a:schemeClr val="tx1">
                    <a:lumMod val="65000"/>
                    <a:lumOff val="35000"/>
                  </a:schemeClr>
                </a:solidFill>
              </a:rPr>
              <a:t>Unhealthy </a:t>
            </a:r>
            <a:r>
              <a:rPr lang="en-US" sz="2200" dirty="0">
                <a:solidFill>
                  <a:schemeClr val="tx1">
                    <a:lumMod val="65000"/>
                    <a:lumOff val="35000"/>
                  </a:schemeClr>
                </a:solidFill>
              </a:rPr>
              <a:t>eating, </a:t>
            </a:r>
            <a:r>
              <a:rPr lang="en-US" sz="2200" dirty="0" smtClean="0">
                <a:solidFill>
                  <a:schemeClr val="tx1">
                    <a:lumMod val="65000"/>
                    <a:lumOff val="35000"/>
                  </a:schemeClr>
                </a:solidFill>
              </a:rPr>
              <a:t>yo-yo dieting, skipping meals</a:t>
            </a:r>
            <a:endParaRPr lang="en-US" sz="2200" dirty="0">
              <a:solidFill>
                <a:schemeClr val="tx1">
                  <a:lumMod val="65000"/>
                  <a:lumOff val="35000"/>
                </a:schemeClr>
              </a:solidFill>
            </a:endParaRPr>
          </a:p>
          <a:p>
            <a:pPr marL="0" indent="0">
              <a:lnSpc>
                <a:spcPct val="90000"/>
              </a:lnSpc>
            </a:pPr>
            <a:r>
              <a:rPr lang="en-US" sz="2800" dirty="0">
                <a:solidFill>
                  <a:schemeClr val="tx1">
                    <a:lumMod val="65000"/>
                    <a:lumOff val="35000"/>
                  </a:schemeClr>
                </a:solidFill>
              </a:rPr>
              <a:t>  </a:t>
            </a:r>
            <a:r>
              <a:rPr lang="en-US" sz="2800" b="1" dirty="0">
                <a:solidFill>
                  <a:schemeClr val="tx1">
                    <a:lumMod val="65000"/>
                    <a:lumOff val="35000"/>
                  </a:schemeClr>
                </a:solidFill>
              </a:rPr>
              <a:t>Hormones </a:t>
            </a:r>
            <a:r>
              <a:rPr lang="en-US" sz="2800" b="1" dirty="0" smtClean="0">
                <a:solidFill>
                  <a:schemeClr val="tx1">
                    <a:lumMod val="65000"/>
                    <a:lumOff val="35000"/>
                  </a:schemeClr>
                </a:solidFill>
              </a:rPr>
              <a:t>Not </a:t>
            </a:r>
            <a:r>
              <a:rPr lang="en-US" sz="2800" b="1" dirty="0">
                <a:solidFill>
                  <a:schemeClr val="tx1">
                    <a:lumMod val="65000"/>
                    <a:lumOff val="35000"/>
                  </a:schemeClr>
                </a:solidFill>
              </a:rPr>
              <a:t>B</a:t>
            </a:r>
            <a:r>
              <a:rPr lang="en-US" sz="2800" b="1" dirty="0" smtClean="0">
                <a:solidFill>
                  <a:schemeClr val="tx1">
                    <a:lumMod val="65000"/>
                    <a:lumOff val="35000"/>
                  </a:schemeClr>
                </a:solidFill>
              </a:rPr>
              <a:t>alanced</a:t>
            </a:r>
            <a:endParaRPr lang="en-US" sz="2800" b="1" dirty="0">
              <a:solidFill>
                <a:schemeClr val="tx1">
                  <a:lumMod val="65000"/>
                  <a:lumOff val="35000"/>
                </a:schemeClr>
              </a:solidFill>
            </a:endParaRPr>
          </a:p>
          <a:p>
            <a:pPr marL="1028700" lvl="2">
              <a:lnSpc>
                <a:spcPct val="90000"/>
              </a:lnSpc>
            </a:pPr>
            <a:r>
              <a:rPr lang="en-US" sz="2200" dirty="0" smtClean="0">
                <a:solidFill>
                  <a:schemeClr val="tx1">
                    <a:lumMod val="65000"/>
                    <a:lumOff val="35000"/>
                  </a:schemeClr>
                </a:solidFill>
              </a:rPr>
              <a:t>Leptin</a:t>
            </a:r>
            <a:r>
              <a:rPr lang="en-US" sz="2200" dirty="0">
                <a:solidFill>
                  <a:schemeClr val="tx1">
                    <a:lumMod val="65000"/>
                    <a:lumOff val="35000"/>
                  </a:schemeClr>
                </a:solidFill>
              </a:rPr>
              <a:t>, Ghrelin, Cortisol </a:t>
            </a:r>
            <a:r>
              <a:rPr lang="en-US" sz="2200" dirty="0" smtClean="0">
                <a:solidFill>
                  <a:schemeClr val="tx1">
                    <a:lumMod val="65000"/>
                    <a:lumOff val="35000"/>
                  </a:schemeClr>
                </a:solidFill>
              </a:rPr>
              <a:t>and </a:t>
            </a:r>
            <a:r>
              <a:rPr lang="en-US" sz="2200" dirty="0">
                <a:solidFill>
                  <a:schemeClr val="tx1">
                    <a:lumMod val="65000"/>
                    <a:lumOff val="35000"/>
                  </a:schemeClr>
                </a:solidFill>
              </a:rPr>
              <a:t>other</a:t>
            </a:r>
          </a:p>
          <a:p>
            <a:pPr marL="0" indent="0">
              <a:lnSpc>
                <a:spcPct val="90000"/>
              </a:lnSpc>
            </a:pPr>
            <a:r>
              <a:rPr lang="en-US" sz="2800" dirty="0">
                <a:solidFill>
                  <a:schemeClr val="tx1">
                    <a:lumMod val="65000"/>
                    <a:lumOff val="35000"/>
                  </a:schemeClr>
                </a:solidFill>
              </a:rPr>
              <a:t>  </a:t>
            </a:r>
            <a:r>
              <a:rPr lang="en-US" sz="2800" b="1" dirty="0">
                <a:solidFill>
                  <a:schemeClr val="tx1">
                    <a:lumMod val="65000"/>
                    <a:lumOff val="35000"/>
                  </a:schemeClr>
                </a:solidFill>
              </a:rPr>
              <a:t>Carbohydrate </a:t>
            </a:r>
            <a:r>
              <a:rPr lang="en-US" sz="2800" b="1" dirty="0" smtClean="0">
                <a:solidFill>
                  <a:schemeClr val="tx1">
                    <a:lumMod val="65000"/>
                    <a:lumOff val="35000"/>
                  </a:schemeClr>
                </a:solidFill>
              </a:rPr>
              <a:t>Sensitivity</a:t>
            </a:r>
            <a:endParaRPr lang="en-US" sz="2800" b="1" dirty="0">
              <a:solidFill>
                <a:schemeClr val="tx1">
                  <a:lumMod val="65000"/>
                  <a:lumOff val="35000"/>
                </a:schemeClr>
              </a:solidFill>
            </a:endParaRPr>
          </a:p>
          <a:p>
            <a:pPr marL="800100" lvl="2" indent="0">
              <a:lnSpc>
                <a:spcPct val="90000"/>
              </a:lnSpc>
            </a:pPr>
            <a:r>
              <a:rPr lang="en-US" dirty="0" smtClean="0">
                <a:solidFill>
                  <a:schemeClr val="tx1">
                    <a:lumMod val="65000"/>
                    <a:lumOff val="35000"/>
                  </a:schemeClr>
                </a:solidFill>
              </a:rPr>
              <a:t>  </a:t>
            </a:r>
            <a:r>
              <a:rPr lang="en-US" sz="2200" dirty="0" smtClean="0">
                <a:solidFill>
                  <a:schemeClr val="tx1">
                    <a:lumMod val="65000"/>
                    <a:lumOff val="35000"/>
                  </a:schemeClr>
                </a:solidFill>
              </a:rPr>
              <a:t>Digestive </a:t>
            </a:r>
            <a:r>
              <a:rPr lang="en-US" sz="2200" dirty="0">
                <a:solidFill>
                  <a:schemeClr val="tx1">
                    <a:lumMod val="65000"/>
                    <a:lumOff val="35000"/>
                  </a:schemeClr>
                </a:solidFill>
              </a:rPr>
              <a:t>discomfort</a:t>
            </a:r>
          </a:p>
          <a:p>
            <a:pPr marL="1028700" lvl="2">
              <a:lnSpc>
                <a:spcPct val="90000"/>
              </a:lnSpc>
            </a:pPr>
            <a:r>
              <a:rPr lang="en-US" sz="2200" dirty="0" smtClean="0">
                <a:solidFill>
                  <a:schemeClr val="tx1">
                    <a:lumMod val="65000"/>
                    <a:lumOff val="35000"/>
                  </a:schemeClr>
                </a:solidFill>
              </a:rPr>
              <a:t>Can’t </a:t>
            </a:r>
            <a:r>
              <a:rPr lang="en-US" sz="2200" dirty="0">
                <a:solidFill>
                  <a:schemeClr val="tx1">
                    <a:lumMod val="65000"/>
                    <a:lumOff val="35000"/>
                  </a:schemeClr>
                </a:solidFill>
              </a:rPr>
              <a:t>imagine a day without grains</a:t>
            </a:r>
          </a:p>
          <a:p>
            <a:pPr marL="0" indent="0">
              <a:lnSpc>
                <a:spcPct val="90000"/>
              </a:lnSpc>
            </a:pPr>
            <a:endParaRPr lang="en-US" sz="2800" dirty="0">
              <a:solidFill>
                <a:schemeClr val="tx1">
                  <a:lumMod val="65000"/>
                  <a:lumOff val="35000"/>
                </a:schemeClr>
              </a:solidFill>
            </a:endParaRPr>
          </a:p>
        </p:txBody>
      </p:sp>
      <p:sp>
        <p:nvSpPr>
          <p:cNvPr id="5" name="Content Placeholder 4"/>
          <p:cNvSpPr>
            <a:spLocks noGrp="1"/>
          </p:cNvSpPr>
          <p:nvPr>
            <p:ph sz="half" idx="2"/>
          </p:nvPr>
        </p:nvSpPr>
        <p:spPr>
          <a:xfrm>
            <a:off x="4648200" y="1447801"/>
            <a:ext cx="4038600" cy="3394472"/>
          </a:xfrm>
        </p:spPr>
        <p:txBody>
          <a:bodyPr>
            <a:normAutofit fontScale="92500" lnSpcReduction="10000"/>
          </a:bodyPr>
          <a:lstStyle/>
          <a:p>
            <a:pPr marL="228600" indent="-228600">
              <a:lnSpc>
                <a:spcPct val="90000"/>
              </a:lnSpc>
              <a:tabLst>
                <a:tab pos="285750" algn="l"/>
              </a:tabLst>
            </a:pPr>
            <a:r>
              <a:rPr lang="en-US" b="1" dirty="0" smtClean="0">
                <a:solidFill>
                  <a:schemeClr val="tx1">
                    <a:lumMod val="65000"/>
                    <a:lumOff val="35000"/>
                  </a:schemeClr>
                </a:solidFill>
              </a:rPr>
              <a:t>Chronic Stress and Fatigue</a:t>
            </a:r>
          </a:p>
          <a:p>
            <a:pPr lvl="2" indent="-342900">
              <a:lnSpc>
                <a:spcPct val="90000"/>
              </a:lnSpc>
              <a:buFont typeface="Arial" panose="020B0604020202020204" pitchFamily="34" charset="0"/>
              <a:buChar char="•"/>
              <a:tabLst>
                <a:tab pos="285750" algn="l"/>
              </a:tabLst>
            </a:pPr>
            <a:r>
              <a:rPr lang="en-US" sz="2200" dirty="0" smtClean="0">
                <a:solidFill>
                  <a:schemeClr val="tx1">
                    <a:lumMod val="65000"/>
                    <a:lumOff val="35000"/>
                  </a:schemeClr>
                </a:solidFill>
              </a:rPr>
              <a:t>Binge eating, visceral fat</a:t>
            </a:r>
          </a:p>
          <a:p>
            <a:pPr marL="800100" lvl="2" indent="0">
              <a:lnSpc>
                <a:spcPct val="90000"/>
              </a:lnSpc>
              <a:buNone/>
              <a:tabLst>
                <a:tab pos="285750" algn="l"/>
              </a:tabLst>
            </a:pPr>
            <a:endParaRPr lang="en-US" sz="2200" dirty="0" smtClean="0">
              <a:solidFill>
                <a:schemeClr val="tx1">
                  <a:lumMod val="65000"/>
                  <a:lumOff val="35000"/>
                </a:schemeClr>
              </a:solidFill>
            </a:endParaRPr>
          </a:p>
          <a:p>
            <a:pPr marL="0" indent="0">
              <a:lnSpc>
                <a:spcPct val="90000"/>
              </a:lnSpc>
            </a:pPr>
            <a:r>
              <a:rPr lang="en-US" dirty="0">
                <a:solidFill>
                  <a:schemeClr val="tx1">
                    <a:lumMod val="65000"/>
                    <a:lumOff val="35000"/>
                  </a:schemeClr>
                </a:solidFill>
              </a:rPr>
              <a:t> </a:t>
            </a:r>
            <a:r>
              <a:rPr lang="en-US" dirty="0" smtClean="0">
                <a:solidFill>
                  <a:schemeClr val="tx1">
                    <a:lumMod val="65000"/>
                    <a:lumOff val="35000"/>
                  </a:schemeClr>
                </a:solidFill>
              </a:rPr>
              <a:t> </a:t>
            </a:r>
            <a:r>
              <a:rPr lang="en-US" b="1" dirty="0" smtClean="0">
                <a:solidFill>
                  <a:schemeClr val="tx1">
                    <a:lumMod val="65000"/>
                    <a:lumOff val="35000"/>
                  </a:schemeClr>
                </a:solidFill>
              </a:rPr>
              <a:t>Metabolism Support</a:t>
            </a:r>
          </a:p>
          <a:p>
            <a:pPr lvl="2" indent="-342900">
              <a:lnSpc>
                <a:spcPct val="90000"/>
              </a:lnSpc>
              <a:buFont typeface="Arial" panose="020B0604020202020204" pitchFamily="34" charset="0"/>
              <a:buChar char="•"/>
            </a:pPr>
            <a:r>
              <a:rPr lang="en-US" sz="2200" dirty="0" smtClean="0">
                <a:solidFill>
                  <a:schemeClr val="tx1">
                    <a:lumMod val="65000"/>
                    <a:lumOff val="35000"/>
                  </a:schemeClr>
                </a:solidFill>
              </a:rPr>
              <a:t>Provide daily nutrients for normal metabolic support</a:t>
            </a:r>
          </a:p>
          <a:p>
            <a:pPr marL="0" indent="0">
              <a:lnSpc>
                <a:spcPct val="90000"/>
              </a:lnSpc>
            </a:pPr>
            <a:r>
              <a:rPr lang="en-US" b="1" dirty="0">
                <a:solidFill>
                  <a:schemeClr val="tx1">
                    <a:lumMod val="65000"/>
                    <a:lumOff val="35000"/>
                  </a:schemeClr>
                </a:solidFill>
              </a:rPr>
              <a:t> </a:t>
            </a:r>
            <a:r>
              <a:rPr lang="en-US" b="1" dirty="0" smtClean="0">
                <a:solidFill>
                  <a:schemeClr val="tx1">
                    <a:lumMod val="65000"/>
                    <a:lumOff val="35000"/>
                  </a:schemeClr>
                </a:solidFill>
              </a:rPr>
              <a:t> Burn Fat</a:t>
            </a:r>
          </a:p>
          <a:p>
            <a:pPr lvl="2" indent="-342900">
              <a:lnSpc>
                <a:spcPct val="90000"/>
              </a:lnSpc>
              <a:buFont typeface="Arial" panose="020B0604020202020204" pitchFamily="34" charset="0"/>
              <a:buChar char="•"/>
            </a:pPr>
            <a:r>
              <a:rPr lang="en-US" sz="2200" dirty="0" smtClean="0">
                <a:solidFill>
                  <a:schemeClr val="tx1">
                    <a:lumMod val="65000"/>
                    <a:lumOff val="35000"/>
                  </a:schemeClr>
                </a:solidFill>
              </a:rPr>
              <a:t>Promote thermogenesis and lipolysis</a:t>
            </a:r>
            <a:endParaRPr lang="en-US" sz="2200" dirty="0">
              <a:solidFill>
                <a:schemeClr val="tx1">
                  <a:lumMod val="65000"/>
                  <a:lumOff val="35000"/>
                </a:schemeClr>
              </a:solidFill>
            </a:endParaRPr>
          </a:p>
          <a:p>
            <a:pPr marL="0" indent="0">
              <a:lnSpc>
                <a:spcPct val="90000"/>
              </a:lnSpc>
              <a:buNone/>
            </a:pPr>
            <a:endParaRPr lang="en-US" dirty="0">
              <a:solidFill>
                <a:schemeClr val="tx1">
                  <a:lumMod val="65000"/>
                  <a:lumOff val="35000"/>
                </a:schemeClr>
              </a:solidFill>
            </a:endParaRPr>
          </a:p>
        </p:txBody>
      </p:sp>
      <p:sp>
        <p:nvSpPr>
          <p:cNvPr id="7" name="Title 1"/>
          <p:cNvSpPr txBox="1">
            <a:spLocks/>
          </p:cNvSpPr>
          <p:nvPr/>
        </p:nvSpPr>
        <p:spPr>
          <a:xfrm>
            <a:off x="533400" y="434579"/>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smtClean="0">
                <a:solidFill>
                  <a:srgbClr val="C00000"/>
                </a:solidFill>
                <a:latin typeface="+mn-lt"/>
                <a:cs typeface="Arial" panose="020B0604020202020204" pitchFamily="34" charset="0"/>
              </a:rPr>
              <a:t>Designed to help while adopting a new healthy lifestyle.</a:t>
            </a:r>
            <a:endParaRPr lang="en-US" sz="2800" i="1" dirty="0">
              <a:solidFill>
                <a:srgbClr val="C00000"/>
              </a:solidFill>
              <a:latin typeface="+mn-lt"/>
              <a:cs typeface="Arial" panose="020B0604020202020204" pitchFamily="34" charset="0"/>
            </a:endParaRPr>
          </a:p>
        </p:txBody>
      </p:sp>
    </p:spTree>
    <p:extLst>
      <p:ext uri="{BB962C8B-B14F-4D97-AF65-F5344CB8AC3E}">
        <p14:creationId xmlns:p14="http://schemas.microsoft.com/office/powerpoint/2010/main" val="2164123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09"/>
            <a:ext cx="9144000" cy="1099185"/>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6000" b="1" dirty="0">
              <a:solidFill>
                <a:srgbClr val="000000"/>
              </a:solidFill>
              <a:ea typeface="PMingLiU" panose="02020500000000000000" pitchFamily="18" charset="-120"/>
            </a:endParaRPr>
          </a:p>
        </p:txBody>
      </p:sp>
      <p:sp>
        <p:nvSpPr>
          <p:cNvPr id="25601" name="Rectangle 2"/>
          <p:cNvSpPr>
            <a:spLocks noGrp="1" noChangeArrowheads="1"/>
          </p:cNvSpPr>
          <p:nvPr>
            <p:ph type="title" idx="4294967295"/>
          </p:nvPr>
        </p:nvSpPr>
        <p:spPr>
          <a:xfrm>
            <a:off x="381000" y="161925"/>
            <a:ext cx="8458200" cy="857250"/>
          </a:xfrm>
        </p:spPr>
        <p:txBody>
          <a:bodyPr>
            <a:normAutofit/>
          </a:bodyPr>
          <a:lstStyle/>
          <a:p>
            <a:pPr eaLnBrk="1" hangingPunct="1"/>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TLS</a:t>
            </a:r>
            <a:r>
              <a:rPr lang="en-US" sz="4000" baseline="30000" dirty="0">
                <a:latin typeface="+mn-lt"/>
                <a:cs typeface="Arial" panose="020B0604020202020204" pitchFamily="34" charset="0"/>
              </a:rPr>
              <a:t>®</a:t>
            </a:r>
            <a:r>
              <a:rPr lang="en-US" sz="4000" b="1"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 </a:t>
            </a: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Supplementation</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endParaRPr>
          </a:p>
        </p:txBody>
      </p:sp>
      <p:sp>
        <p:nvSpPr>
          <p:cNvPr id="25602" name="Rectangle 3"/>
          <p:cNvSpPr>
            <a:spLocks noGrp="1" noChangeArrowheads="1"/>
          </p:cNvSpPr>
          <p:nvPr>
            <p:ph type="body" idx="4294967295"/>
          </p:nvPr>
        </p:nvSpPr>
        <p:spPr>
          <a:xfrm>
            <a:off x="457200" y="1314450"/>
            <a:ext cx="8134350" cy="3886200"/>
          </a:xfrm>
        </p:spPr>
        <p:txBody>
          <a:bodyPr>
            <a:normAutofit/>
          </a:bodyPr>
          <a:lstStyle/>
          <a:p>
            <a:pPr eaLnBrk="1" hangingPunct="1">
              <a:lnSpc>
                <a:spcPct val="90000"/>
              </a:lnSpc>
            </a:pPr>
            <a:r>
              <a:rPr lang="en-US" sz="2800" dirty="0" smtClean="0">
                <a:solidFill>
                  <a:schemeClr val="tx1">
                    <a:lumMod val="65000"/>
                    <a:lumOff val="35000"/>
                  </a:schemeClr>
                </a:solidFill>
              </a:rPr>
              <a:t>CORE</a:t>
            </a:r>
            <a:endParaRPr lang="en-US" sz="700" dirty="0">
              <a:solidFill>
                <a:schemeClr val="tx1">
                  <a:lumMod val="65000"/>
                  <a:lumOff val="35000"/>
                </a:schemeClr>
              </a:solidFill>
            </a:endParaRPr>
          </a:p>
          <a:p>
            <a:pPr eaLnBrk="1" hangingPunct="1">
              <a:lnSpc>
                <a:spcPct val="90000"/>
              </a:lnSpc>
            </a:pPr>
            <a:r>
              <a:rPr lang="en-US" sz="2800" dirty="0">
                <a:solidFill>
                  <a:schemeClr val="tx1">
                    <a:lumMod val="65000"/>
                    <a:lumOff val="35000"/>
                  </a:schemeClr>
                </a:solidFill>
              </a:rPr>
              <a:t>ACTS</a:t>
            </a:r>
          </a:p>
          <a:p>
            <a:pPr eaLnBrk="1" hangingPunct="1">
              <a:lnSpc>
                <a:spcPct val="90000"/>
              </a:lnSpc>
            </a:pPr>
            <a:r>
              <a:rPr lang="en-US" sz="2800" dirty="0" smtClean="0">
                <a:solidFill>
                  <a:schemeClr val="tx1">
                    <a:lumMod val="65000"/>
                    <a:lumOff val="35000"/>
                  </a:schemeClr>
                </a:solidFill>
              </a:rPr>
              <a:t>Conjugated </a:t>
            </a:r>
            <a:r>
              <a:rPr lang="en-US" sz="2800" dirty="0">
                <a:solidFill>
                  <a:schemeClr val="tx1">
                    <a:lumMod val="65000"/>
                    <a:lumOff val="35000"/>
                  </a:schemeClr>
                </a:solidFill>
              </a:rPr>
              <a:t>Linoleic Acid </a:t>
            </a:r>
            <a:r>
              <a:rPr lang="en-US" sz="2800" dirty="0" smtClean="0">
                <a:solidFill>
                  <a:schemeClr val="tx1">
                    <a:lumMod val="65000"/>
                    <a:lumOff val="35000"/>
                  </a:schemeClr>
                </a:solidFill>
              </a:rPr>
              <a:t>- (Tonalin CLA)</a:t>
            </a:r>
          </a:p>
          <a:p>
            <a:pPr eaLnBrk="1" hangingPunct="1">
              <a:lnSpc>
                <a:spcPct val="90000"/>
              </a:lnSpc>
            </a:pPr>
            <a:r>
              <a:rPr lang="en-US" sz="2800" dirty="0" err="1" smtClean="0">
                <a:solidFill>
                  <a:schemeClr val="tx1">
                    <a:lumMod val="65000"/>
                    <a:lumOff val="35000"/>
                  </a:schemeClr>
                </a:solidFill>
              </a:rPr>
              <a:t>Thermochrome</a:t>
            </a:r>
            <a:r>
              <a:rPr lang="en-US" sz="2800" dirty="0" smtClean="0">
                <a:solidFill>
                  <a:schemeClr val="tx1">
                    <a:lumMod val="65000"/>
                    <a:lumOff val="35000"/>
                  </a:schemeClr>
                </a:solidFill>
              </a:rPr>
              <a:t> </a:t>
            </a:r>
            <a:r>
              <a:rPr lang="en-US" sz="2800" dirty="0">
                <a:solidFill>
                  <a:schemeClr val="tx1">
                    <a:lumMod val="65000"/>
                    <a:lumOff val="35000"/>
                  </a:schemeClr>
                </a:solidFill>
              </a:rPr>
              <a:t>with </a:t>
            </a:r>
            <a:r>
              <a:rPr lang="en-US" sz="2800" dirty="0" smtClean="0">
                <a:solidFill>
                  <a:schemeClr val="tx1">
                    <a:lumMod val="65000"/>
                    <a:lumOff val="35000"/>
                  </a:schemeClr>
                </a:solidFill>
              </a:rPr>
              <a:t>Green Coffee Bean Extract</a:t>
            </a:r>
          </a:p>
          <a:p>
            <a:pPr eaLnBrk="1" hangingPunct="1">
              <a:lnSpc>
                <a:spcPct val="90000"/>
              </a:lnSpc>
            </a:pPr>
            <a:r>
              <a:rPr lang="en-US" sz="2800" dirty="0" smtClean="0">
                <a:solidFill>
                  <a:schemeClr val="tx1">
                    <a:lumMod val="65000"/>
                    <a:lumOff val="35000"/>
                  </a:schemeClr>
                </a:solidFill>
              </a:rPr>
              <a:t>Trim Tea</a:t>
            </a:r>
            <a:endParaRPr lang="en-US" sz="2800" dirty="0">
              <a:solidFill>
                <a:schemeClr val="tx1">
                  <a:lumMod val="65000"/>
                  <a:lumOff val="35000"/>
                </a:schemeClr>
              </a:solidFill>
            </a:endParaRPr>
          </a:p>
          <a:p>
            <a:pPr eaLnBrk="1" hangingPunct="1">
              <a:lnSpc>
                <a:spcPct val="90000"/>
              </a:lnSpc>
            </a:pPr>
            <a:r>
              <a:rPr lang="en-US" sz="2800" dirty="0" smtClean="0">
                <a:solidFill>
                  <a:schemeClr val="tx1">
                    <a:lumMod val="65000"/>
                    <a:lumOff val="35000"/>
                  </a:schemeClr>
                </a:solidFill>
              </a:rPr>
              <a:t>Nutrition Shakes</a:t>
            </a:r>
          </a:p>
          <a:p>
            <a:pPr eaLnBrk="1" hangingPunct="1">
              <a:lnSpc>
                <a:spcPct val="90000"/>
              </a:lnSpc>
              <a:buFontTx/>
              <a:buNone/>
            </a:pPr>
            <a:endParaRPr lang="en-US" sz="800" dirty="0">
              <a:solidFill>
                <a:schemeClr val="tx1">
                  <a:lumMod val="65000"/>
                  <a:lumOff val="35000"/>
                </a:schemeClr>
              </a:solidFill>
            </a:endParaRPr>
          </a:p>
        </p:txBody>
      </p:sp>
    </p:spTree>
    <p:extLst>
      <p:ext uri="{BB962C8B-B14F-4D97-AF65-F5344CB8AC3E}">
        <p14:creationId xmlns:p14="http://schemas.microsoft.com/office/powerpoint/2010/main" val="1960696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809"/>
            <a:ext cx="9144000" cy="1099185"/>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6000" b="1" dirty="0">
              <a:solidFill>
                <a:srgbClr val="000000"/>
              </a:solidFill>
              <a:ea typeface="PMingLiU" panose="02020500000000000000" pitchFamily="18" charset="-120"/>
            </a:endParaRPr>
          </a:p>
        </p:txBody>
      </p:sp>
      <p:sp>
        <p:nvSpPr>
          <p:cNvPr id="5" name="Title 4"/>
          <p:cNvSpPr>
            <a:spLocks noGrp="1"/>
          </p:cNvSpPr>
          <p:nvPr>
            <p:ph type="title"/>
          </p:nvPr>
        </p:nvSpPr>
        <p:spPr>
          <a:xfrm>
            <a:off x="457200" y="129779"/>
            <a:ext cx="8229600" cy="857250"/>
          </a:xfrm>
        </p:spPr>
        <p:txBody>
          <a:bodyPr>
            <a:normAutofit/>
          </a:bodyPr>
          <a:lstStyle/>
          <a:p>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TLS</a:t>
            </a:r>
            <a:r>
              <a:rPr lang="en-US" sz="3600" baseline="30000" dirty="0">
                <a:latin typeface="+mn-lt"/>
                <a:cs typeface="Arial" panose="020B0604020202020204" pitchFamily="34" charset="0"/>
              </a:rPr>
              <a:t>®</a:t>
            </a:r>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 CORE Fat &amp; Carb Inhibitor</a:t>
            </a:r>
          </a:p>
        </p:txBody>
      </p:sp>
      <p:sp>
        <p:nvSpPr>
          <p:cNvPr id="7" name="Content Placeholder 6"/>
          <p:cNvSpPr>
            <a:spLocks noGrp="1"/>
          </p:cNvSpPr>
          <p:nvPr>
            <p:ph sz="half" idx="2"/>
          </p:nvPr>
        </p:nvSpPr>
        <p:spPr>
          <a:xfrm>
            <a:off x="3600451" y="1219204"/>
            <a:ext cx="5210175" cy="3771899"/>
          </a:xfrm>
        </p:spPr>
        <p:txBody>
          <a:bodyPr>
            <a:noAutofit/>
          </a:bodyPr>
          <a:lstStyle/>
          <a:p>
            <a:pPr fontAlgn="base"/>
            <a:r>
              <a:rPr lang="en-US" sz="2400" dirty="0">
                <a:solidFill>
                  <a:schemeClr val="tx1">
                    <a:lumMod val="75000"/>
                    <a:lumOff val="25000"/>
                  </a:schemeClr>
                </a:solidFill>
              </a:rPr>
              <a:t>Promotes reduction in body mass index (BMI)</a:t>
            </a:r>
          </a:p>
          <a:p>
            <a:pPr fontAlgn="base"/>
            <a:r>
              <a:rPr lang="en-US" sz="2400" dirty="0">
                <a:solidFill>
                  <a:schemeClr val="tx1">
                    <a:lumMod val="75000"/>
                    <a:lumOff val="25000"/>
                  </a:schemeClr>
                </a:solidFill>
              </a:rPr>
              <a:t>Helps promote weight loss</a:t>
            </a:r>
          </a:p>
          <a:p>
            <a:pPr fontAlgn="base"/>
            <a:r>
              <a:rPr lang="en-US" sz="2400" dirty="0">
                <a:solidFill>
                  <a:schemeClr val="tx1">
                    <a:lumMod val="75000"/>
                    <a:lumOff val="25000"/>
                  </a:schemeClr>
                </a:solidFill>
              </a:rPr>
              <a:t>Inhibits the amylase enzyme and slows the absorption of carbohydrates into the bloodstream</a:t>
            </a:r>
          </a:p>
          <a:p>
            <a:pPr fontAlgn="base"/>
            <a:r>
              <a:rPr lang="en-US" sz="2400" dirty="0">
                <a:solidFill>
                  <a:schemeClr val="tx1">
                    <a:lumMod val="75000"/>
                    <a:lumOff val="25000"/>
                  </a:schemeClr>
                </a:solidFill>
              </a:rPr>
              <a:t>Helps inhibit carbohydrate absorption in the body</a:t>
            </a:r>
          </a:p>
          <a:p>
            <a:pPr fontAlgn="base"/>
            <a:r>
              <a:rPr lang="en-US" sz="2400" dirty="0">
                <a:solidFill>
                  <a:schemeClr val="tx1">
                    <a:lumMod val="75000"/>
                    <a:lumOff val="25000"/>
                  </a:schemeClr>
                </a:solidFill>
              </a:rPr>
              <a:t>Helps promote the feeling of </a:t>
            </a:r>
            <a:r>
              <a:rPr lang="en-US" sz="2400" dirty="0" smtClean="0">
                <a:solidFill>
                  <a:schemeClr val="tx1">
                    <a:lumMod val="75000"/>
                    <a:lumOff val="25000"/>
                  </a:schemeClr>
                </a:solidFill>
              </a:rPr>
              <a:t>fullness</a:t>
            </a:r>
            <a:endParaRPr lang="en-US" sz="2400" dirty="0">
              <a:solidFill>
                <a:schemeClr val="tx1">
                  <a:lumMod val="75000"/>
                  <a:lumOff val="25000"/>
                </a:schemeClr>
              </a:solidFill>
            </a:endParaRPr>
          </a:p>
        </p:txBody>
      </p:sp>
      <p:pic>
        <p:nvPicPr>
          <p:cNvPr id="6" name="Picture 2" descr="M:\All Brands\TLS Weight Loss Solution\CORE\Image\HK_tlsCore800x800_14082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0" r="100000"/>
                    </a14:imgEffect>
                  </a14:imgLayer>
                </a14:imgProps>
              </a:ext>
              <a:ext uri="{28A0092B-C50C-407E-A947-70E740481C1C}">
                <a14:useLocalDpi xmlns:a14="http://schemas.microsoft.com/office/drawing/2010/main" val="0"/>
              </a:ext>
            </a:extLst>
          </a:blip>
          <a:srcRect/>
          <a:stretch/>
        </p:blipFill>
        <p:spPr bwMode="auto">
          <a:xfrm>
            <a:off x="932083" y="823463"/>
            <a:ext cx="2096867" cy="449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673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9144000" cy="5143501"/>
          </a:xfrm>
          <a:prstGeom prst="rect">
            <a:avLst/>
          </a:prstGeom>
          <a:solidFill>
            <a:schemeClr val="accent1">
              <a:lumMod val="50000"/>
              <a:alpha val="5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457200" y="166920"/>
            <a:ext cx="8229600" cy="13716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rPr>
              <a:t>Department of Health Statistics (HK)</a:t>
            </a:r>
            <a:endParaRPr lang="en-US" sz="4000" b="1" dirty="0">
              <a:solidFill>
                <a:schemeClr val="bg1"/>
              </a:solidFill>
            </a:endParaRPr>
          </a:p>
        </p:txBody>
      </p:sp>
      <p:sp>
        <p:nvSpPr>
          <p:cNvPr id="7" name="Content Placeholder 2"/>
          <p:cNvSpPr txBox="1">
            <a:spLocks/>
          </p:cNvSpPr>
          <p:nvPr/>
        </p:nvSpPr>
        <p:spPr>
          <a:xfrm>
            <a:off x="544284" y="838218"/>
            <a:ext cx="8229600" cy="914400"/>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1"/>
              </a:buClr>
              <a:buFont typeface="Arial"/>
              <a:buNone/>
            </a:pPr>
            <a:r>
              <a:rPr lang="en-US" sz="2800" dirty="0" smtClean="0">
                <a:solidFill>
                  <a:schemeClr val="bg1"/>
                </a:solidFill>
              </a:rPr>
              <a:t>Prevalence of Selected Lifestyle Practices and Health Status Among Persons Aged between 18 – 64 </a:t>
            </a:r>
          </a:p>
          <a:p>
            <a:pPr marL="0" indent="0">
              <a:buClr>
                <a:schemeClr val="tx1"/>
              </a:buClr>
              <a:buFont typeface="Arial"/>
              <a:buNone/>
            </a:pPr>
            <a:endParaRPr lang="en-US" sz="2800"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807492079"/>
              </p:ext>
            </p:extLst>
          </p:nvPr>
        </p:nvGraphicFramePr>
        <p:xfrm>
          <a:off x="391884" y="1956897"/>
          <a:ext cx="8458201" cy="3148521"/>
        </p:xfrm>
        <a:graphic>
          <a:graphicData uri="http://schemas.openxmlformats.org/drawingml/2006/table">
            <a:tbl>
              <a:tblPr firstRow="1" bandRow="1">
                <a:tableStyleId>{5940675A-B579-460E-94D1-54222C63F5DA}</a:tableStyleId>
              </a:tblPr>
              <a:tblGrid>
                <a:gridCol w="3886200"/>
                <a:gridCol w="1524000"/>
                <a:gridCol w="1600200"/>
                <a:gridCol w="1447801"/>
              </a:tblGrid>
              <a:tr h="1045401">
                <a:tc>
                  <a:txBody>
                    <a:bodyPr/>
                    <a:lstStyle/>
                    <a:p>
                      <a:r>
                        <a:rPr lang="en-US" sz="2000" dirty="0" smtClean="0">
                          <a:solidFill>
                            <a:schemeClr val="bg1"/>
                          </a:solidFill>
                        </a:rPr>
                        <a:t>Lifestyle Practices &amp; Health Status</a:t>
                      </a:r>
                    </a:p>
                    <a:p>
                      <a:endParaRPr lang="en-US" sz="2000" dirty="0">
                        <a:solidFill>
                          <a:schemeClr val="bg1"/>
                        </a:solidFill>
                      </a:endParaRPr>
                    </a:p>
                  </a:txBody>
                  <a:tcPr/>
                </a:tc>
                <a:tc>
                  <a:txBody>
                    <a:bodyPr/>
                    <a:lstStyle/>
                    <a:p>
                      <a:pPr algn="ctr"/>
                      <a:r>
                        <a:rPr lang="en-US" sz="2000" dirty="0" smtClean="0">
                          <a:solidFill>
                            <a:schemeClr val="bg1"/>
                          </a:solidFill>
                        </a:rPr>
                        <a:t>Percentage</a:t>
                      </a:r>
                    </a:p>
                    <a:p>
                      <a:pPr algn="ctr"/>
                      <a:r>
                        <a:rPr lang="en-US" sz="2000" dirty="0" smtClean="0">
                          <a:solidFill>
                            <a:schemeClr val="bg1"/>
                          </a:solidFill>
                        </a:rPr>
                        <a:t>Male</a:t>
                      </a:r>
                      <a:endParaRPr lang="en-US" sz="2000" dirty="0">
                        <a:solidFill>
                          <a:schemeClr val="bg1"/>
                        </a:solidFill>
                      </a:endParaRPr>
                    </a:p>
                  </a:txBody>
                  <a:tcPr/>
                </a:tc>
                <a:tc>
                  <a:txBody>
                    <a:bodyPr/>
                    <a:lstStyle/>
                    <a:p>
                      <a:pPr algn="ctr"/>
                      <a:r>
                        <a:rPr lang="en-US" sz="2000" dirty="0" smtClean="0">
                          <a:solidFill>
                            <a:schemeClr val="bg1"/>
                          </a:solidFill>
                        </a:rPr>
                        <a:t>Percentage</a:t>
                      </a:r>
                    </a:p>
                    <a:p>
                      <a:pPr algn="ctr"/>
                      <a:r>
                        <a:rPr lang="en-US" sz="2000" dirty="0" smtClean="0">
                          <a:solidFill>
                            <a:schemeClr val="bg1"/>
                          </a:solidFill>
                        </a:rPr>
                        <a:t>Female</a:t>
                      </a:r>
                    </a:p>
                    <a:p>
                      <a:pPr algn="ctr"/>
                      <a:endParaRPr lang="en-US" sz="2000" dirty="0">
                        <a:solidFill>
                          <a:schemeClr val="bg1"/>
                        </a:solidFill>
                      </a:endParaRPr>
                    </a:p>
                  </a:txBody>
                  <a:tcPr/>
                </a:tc>
                <a:tc>
                  <a:txBody>
                    <a:bodyPr/>
                    <a:lstStyle/>
                    <a:p>
                      <a:pPr algn="ctr"/>
                      <a:r>
                        <a:rPr lang="en-US" sz="2000" dirty="0" smtClean="0">
                          <a:solidFill>
                            <a:schemeClr val="bg1"/>
                          </a:solidFill>
                        </a:rPr>
                        <a:t>Both</a:t>
                      </a:r>
                      <a:r>
                        <a:rPr lang="en-US" sz="2000" baseline="0" dirty="0" smtClean="0">
                          <a:solidFill>
                            <a:schemeClr val="bg1"/>
                          </a:solidFill>
                        </a:rPr>
                        <a:t> Sexes</a:t>
                      </a:r>
                      <a:endParaRPr lang="en-US" sz="2000" b="1" dirty="0">
                        <a:solidFill>
                          <a:schemeClr val="bg1"/>
                        </a:solidFill>
                      </a:endParaRPr>
                    </a:p>
                  </a:txBody>
                  <a:tcPr/>
                </a:tc>
              </a:tr>
              <a:tr h="0">
                <a:tc>
                  <a:txBody>
                    <a:bodyPr/>
                    <a:lstStyle/>
                    <a:p>
                      <a:r>
                        <a:rPr lang="en-US" sz="2000" dirty="0" smtClean="0">
                          <a:solidFill>
                            <a:schemeClr val="bg1"/>
                          </a:solidFill>
                        </a:rPr>
                        <a:t>Inadequate physical</a:t>
                      </a:r>
                      <a:r>
                        <a:rPr lang="en-US" sz="2000" baseline="0" dirty="0" smtClean="0">
                          <a:solidFill>
                            <a:schemeClr val="bg1"/>
                          </a:solidFill>
                        </a:rPr>
                        <a:t> activity (by WHO recommendations)</a:t>
                      </a:r>
                      <a:endParaRPr lang="en-US" sz="2000" dirty="0">
                        <a:solidFill>
                          <a:schemeClr val="bg1"/>
                        </a:solidFill>
                      </a:endParaRPr>
                    </a:p>
                  </a:txBody>
                  <a:tcPr/>
                </a:tc>
                <a:tc>
                  <a:txBody>
                    <a:bodyPr/>
                    <a:lstStyle/>
                    <a:p>
                      <a:pPr algn="ctr"/>
                      <a:r>
                        <a:rPr lang="en-US" sz="2400" dirty="0" smtClean="0">
                          <a:solidFill>
                            <a:schemeClr val="bg1"/>
                          </a:solidFill>
                        </a:rPr>
                        <a:t>56.3%</a:t>
                      </a:r>
                      <a:endParaRPr lang="en-US" sz="2400" dirty="0">
                        <a:solidFill>
                          <a:schemeClr val="bg1"/>
                        </a:solidFill>
                      </a:endParaRPr>
                    </a:p>
                  </a:txBody>
                  <a:tcPr/>
                </a:tc>
                <a:tc>
                  <a:txBody>
                    <a:bodyPr/>
                    <a:lstStyle/>
                    <a:p>
                      <a:pPr algn="ctr"/>
                      <a:r>
                        <a:rPr lang="en-US" sz="2400" dirty="0" smtClean="0">
                          <a:solidFill>
                            <a:schemeClr val="bg1"/>
                          </a:solidFill>
                        </a:rPr>
                        <a:t>68.0%</a:t>
                      </a:r>
                      <a:endParaRPr lang="en-US" sz="2400" dirty="0">
                        <a:solidFill>
                          <a:schemeClr val="bg1"/>
                        </a:solidFill>
                      </a:endParaRPr>
                    </a:p>
                  </a:txBody>
                  <a:tcPr/>
                </a:tc>
                <a:tc>
                  <a:txBody>
                    <a:bodyPr/>
                    <a:lstStyle/>
                    <a:p>
                      <a:pPr algn="ctr"/>
                      <a:r>
                        <a:rPr lang="en-US" sz="2400" dirty="0" smtClean="0">
                          <a:solidFill>
                            <a:schemeClr val="bg1"/>
                          </a:solidFill>
                        </a:rPr>
                        <a:t>62.5%</a:t>
                      </a:r>
                      <a:endParaRPr lang="en-US" sz="2400" dirty="0">
                        <a:solidFill>
                          <a:schemeClr val="bg1"/>
                        </a:solidFill>
                      </a:endParaRPr>
                    </a:p>
                  </a:txBody>
                  <a:tcPr/>
                </a:tc>
              </a:tr>
              <a:tr h="0">
                <a:tc>
                  <a:txBody>
                    <a:bodyPr/>
                    <a:lstStyle/>
                    <a:p>
                      <a:r>
                        <a:rPr lang="en-US" sz="2000" dirty="0" smtClean="0">
                          <a:solidFill>
                            <a:schemeClr val="bg1"/>
                          </a:solidFill>
                        </a:rPr>
                        <a:t>Inadequate daily fruit and vegetable</a:t>
                      </a:r>
                      <a:r>
                        <a:rPr lang="en-US" sz="2000" baseline="0" dirty="0" smtClean="0">
                          <a:solidFill>
                            <a:schemeClr val="bg1"/>
                          </a:solidFill>
                        </a:rPr>
                        <a:t> intake (&lt;5 servings/day)</a:t>
                      </a:r>
                      <a:endParaRPr lang="en-US" sz="2000" dirty="0">
                        <a:solidFill>
                          <a:schemeClr val="bg1"/>
                        </a:solidFill>
                      </a:endParaRPr>
                    </a:p>
                  </a:txBody>
                  <a:tcPr/>
                </a:tc>
                <a:tc>
                  <a:txBody>
                    <a:bodyPr/>
                    <a:lstStyle/>
                    <a:p>
                      <a:pPr algn="ctr"/>
                      <a:r>
                        <a:rPr lang="en-US" sz="2400" dirty="0" smtClean="0">
                          <a:solidFill>
                            <a:schemeClr val="bg1"/>
                          </a:solidFill>
                        </a:rPr>
                        <a:t>85.9%</a:t>
                      </a:r>
                      <a:endParaRPr lang="en-US" sz="2400" dirty="0">
                        <a:solidFill>
                          <a:schemeClr val="bg1"/>
                        </a:solidFill>
                      </a:endParaRPr>
                    </a:p>
                  </a:txBody>
                  <a:tcPr/>
                </a:tc>
                <a:tc>
                  <a:txBody>
                    <a:bodyPr/>
                    <a:lstStyle/>
                    <a:p>
                      <a:pPr algn="ctr"/>
                      <a:r>
                        <a:rPr lang="en-US" sz="2400" dirty="0" smtClean="0">
                          <a:solidFill>
                            <a:schemeClr val="bg1"/>
                          </a:solidFill>
                        </a:rPr>
                        <a:t>76.6%</a:t>
                      </a:r>
                      <a:endParaRPr lang="en-US" sz="2400" dirty="0">
                        <a:solidFill>
                          <a:schemeClr val="bg1"/>
                        </a:solidFill>
                      </a:endParaRPr>
                    </a:p>
                  </a:txBody>
                  <a:tcPr/>
                </a:tc>
                <a:tc>
                  <a:txBody>
                    <a:bodyPr/>
                    <a:lstStyle/>
                    <a:p>
                      <a:pPr algn="ctr"/>
                      <a:r>
                        <a:rPr lang="en-US" sz="2400" dirty="0" smtClean="0">
                          <a:solidFill>
                            <a:schemeClr val="bg1"/>
                          </a:solidFill>
                        </a:rPr>
                        <a:t>81.0%</a:t>
                      </a:r>
                      <a:endParaRPr lang="en-US" sz="2400" dirty="0">
                        <a:solidFill>
                          <a:schemeClr val="bg1"/>
                        </a:solidFill>
                      </a:endParaRPr>
                    </a:p>
                  </a:txBody>
                  <a:tcPr/>
                </a:tc>
              </a:tr>
              <a:tr h="219519">
                <a:tc>
                  <a:txBody>
                    <a:bodyPr/>
                    <a:lstStyle/>
                    <a:p>
                      <a:r>
                        <a:rPr lang="en-US" sz="2000" dirty="0" smtClean="0">
                          <a:solidFill>
                            <a:schemeClr val="bg1"/>
                          </a:solidFill>
                        </a:rPr>
                        <a:t>Overweight and obesity (BMI</a:t>
                      </a:r>
                      <a:r>
                        <a:rPr lang="en-US" sz="2000" baseline="0" dirty="0" smtClean="0">
                          <a:solidFill>
                            <a:schemeClr val="bg1"/>
                          </a:solidFill>
                        </a:rPr>
                        <a:t> &gt; 23.0)</a:t>
                      </a:r>
                      <a:endParaRPr lang="en-US" sz="2000" dirty="0">
                        <a:solidFill>
                          <a:schemeClr val="bg1"/>
                        </a:solidFill>
                      </a:endParaRPr>
                    </a:p>
                  </a:txBody>
                  <a:tcPr/>
                </a:tc>
                <a:tc>
                  <a:txBody>
                    <a:bodyPr/>
                    <a:lstStyle/>
                    <a:p>
                      <a:pPr algn="ctr"/>
                      <a:r>
                        <a:rPr lang="en-US" sz="2400" dirty="0" smtClean="0">
                          <a:solidFill>
                            <a:schemeClr val="bg1"/>
                          </a:solidFill>
                        </a:rPr>
                        <a:t>49.6%</a:t>
                      </a:r>
                      <a:endParaRPr lang="en-US" sz="2400" dirty="0">
                        <a:solidFill>
                          <a:schemeClr val="bg1"/>
                        </a:solidFill>
                      </a:endParaRPr>
                    </a:p>
                  </a:txBody>
                  <a:tcPr/>
                </a:tc>
                <a:tc>
                  <a:txBody>
                    <a:bodyPr/>
                    <a:lstStyle/>
                    <a:p>
                      <a:pPr algn="ctr"/>
                      <a:r>
                        <a:rPr lang="en-US" sz="2400" dirty="0" smtClean="0">
                          <a:solidFill>
                            <a:schemeClr val="bg1"/>
                          </a:solidFill>
                        </a:rPr>
                        <a:t>29.5%</a:t>
                      </a:r>
                      <a:endParaRPr lang="en-US" sz="2400" dirty="0">
                        <a:solidFill>
                          <a:schemeClr val="bg1"/>
                        </a:solidFill>
                      </a:endParaRPr>
                    </a:p>
                  </a:txBody>
                  <a:tcPr/>
                </a:tc>
                <a:tc>
                  <a:txBody>
                    <a:bodyPr/>
                    <a:lstStyle/>
                    <a:p>
                      <a:pPr algn="ctr"/>
                      <a:r>
                        <a:rPr lang="en-US" sz="2400" dirty="0" smtClean="0">
                          <a:solidFill>
                            <a:schemeClr val="bg1"/>
                          </a:solidFill>
                        </a:rPr>
                        <a:t>39.0%</a:t>
                      </a:r>
                      <a:endParaRPr lang="en-US" sz="2400" dirty="0">
                        <a:solidFill>
                          <a:schemeClr val="bg1"/>
                        </a:solidFill>
                      </a:endParaRPr>
                    </a:p>
                  </a:txBody>
                  <a:tcPr/>
                </a:tc>
              </a:tr>
            </a:tbl>
          </a:graphicData>
        </a:graphic>
      </p:graphicFrame>
    </p:spTree>
    <p:extLst>
      <p:ext uri="{BB962C8B-B14F-4D97-AF65-F5344CB8AC3E}">
        <p14:creationId xmlns:p14="http://schemas.microsoft.com/office/powerpoint/2010/main" val="3333274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09"/>
            <a:ext cx="9144000" cy="1099185"/>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6000" b="1" dirty="0">
              <a:solidFill>
                <a:srgbClr val="000000"/>
              </a:solidFill>
              <a:ea typeface="PMingLiU" panose="02020500000000000000" pitchFamily="18" charset="-120"/>
            </a:endParaRPr>
          </a:p>
        </p:txBody>
      </p:sp>
      <p:sp>
        <p:nvSpPr>
          <p:cNvPr id="6" name="Title 5"/>
          <p:cNvSpPr>
            <a:spLocks noGrp="1"/>
          </p:cNvSpPr>
          <p:nvPr>
            <p:ph type="title"/>
          </p:nvPr>
        </p:nvSpPr>
        <p:spPr>
          <a:xfrm>
            <a:off x="457200" y="432257"/>
            <a:ext cx="8229600" cy="857250"/>
          </a:xfrm>
          <a:noFill/>
        </p:spPr>
        <p:txBody>
          <a:bodyPr>
            <a:noAutofit/>
          </a:bodyPr>
          <a:lstStyle/>
          <a:p>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TLS</a:t>
            </a:r>
            <a:r>
              <a:rPr lang="en-US" sz="3600" baseline="30000" dirty="0">
                <a:latin typeface="+mn-lt"/>
                <a:cs typeface="Arial" panose="020B0604020202020204" pitchFamily="34" charset="0"/>
              </a:rPr>
              <a:t>®</a:t>
            </a:r>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 Adrenal Cortisol Thyroid Stress Support </a:t>
            </a:r>
            <a:r>
              <a:rPr lang="en-US" sz="3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Formula (ACTS)</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
            </a:r>
            <a:b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br>
            <a:endPar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endParaRPr>
          </a:p>
        </p:txBody>
      </p:sp>
      <p:sp>
        <p:nvSpPr>
          <p:cNvPr id="10" name="Content Placeholder 9"/>
          <p:cNvSpPr>
            <a:spLocks noGrp="1"/>
          </p:cNvSpPr>
          <p:nvPr>
            <p:ph sz="half" idx="2"/>
          </p:nvPr>
        </p:nvSpPr>
        <p:spPr>
          <a:xfrm>
            <a:off x="457200" y="1200150"/>
            <a:ext cx="5334000" cy="4187828"/>
          </a:xfrm>
        </p:spPr>
        <p:txBody>
          <a:bodyPr>
            <a:normAutofit fontScale="77500" lnSpcReduction="20000"/>
          </a:bodyPr>
          <a:lstStyle/>
          <a:p>
            <a:r>
              <a:rPr lang="en-US" sz="3000" dirty="0" smtClean="0">
                <a:solidFill>
                  <a:schemeClr val="tx1">
                    <a:lumMod val="65000"/>
                    <a:lumOff val="35000"/>
                  </a:schemeClr>
                </a:solidFill>
              </a:rPr>
              <a:t>Helps the body to adapt to stress </a:t>
            </a:r>
          </a:p>
          <a:p>
            <a:r>
              <a:rPr lang="en-US" sz="3000" dirty="0" smtClean="0">
                <a:solidFill>
                  <a:schemeClr val="tx1">
                    <a:lumMod val="65000"/>
                    <a:lumOff val="35000"/>
                  </a:schemeClr>
                </a:solidFill>
              </a:rPr>
              <a:t>Helps support better emotional responses to stress</a:t>
            </a:r>
            <a:endParaRPr lang="en-US" sz="3000" dirty="0">
              <a:solidFill>
                <a:schemeClr val="tx1">
                  <a:lumMod val="65000"/>
                  <a:lumOff val="35000"/>
                </a:schemeClr>
              </a:solidFill>
            </a:endParaRPr>
          </a:p>
          <a:p>
            <a:r>
              <a:rPr lang="en-US" sz="3000" dirty="0">
                <a:solidFill>
                  <a:schemeClr val="tx1">
                    <a:lumMod val="65000"/>
                    <a:lumOff val="35000"/>
                  </a:schemeClr>
                </a:solidFill>
              </a:rPr>
              <a:t>Helps to minimize certain stress related issues</a:t>
            </a:r>
          </a:p>
          <a:p>
            <a:pPr lvl="1"/>
            <a:r>
              <a:rPr lang="en-US" sz="2800" dirty="0">
                <a:solidFill>
                  <a:schemeClr val="tx1">
                    <a:lumMod val="65000"/>
                    <a:lumOff val="35000"/>
                  </a:schemeClr>
                </a:solidFill>
              </a:rPr>
              <a:t>Weight gain</a:t>
            </a:r>
          </a:p>
          <a:p>
            <a:pPr lvl="1"/>
            <a:r>
              <a:rPr lang="en-US" sz="2800" dirty="0">
                <a:solidFill>
                  <a:schemeClr val="tx1">
                    <a:lumMod val="65000"/>
                    <a:lumOff val="35000"/>
                  </a:schemeClr>
                </a:solidFill>
              </a:rPr>
              <a:t>Difficulty with sleep </a:t>
            </a:r>
            <a:r>
              <a:rPr lang="en-US" sz="2800" dirty="0" smtClean="0">
                <a:solidFill>
                  <a:schemeClr val="tx1">
                    <a:lumMod val="65000"/>
                    <a:lumOff val="35000"/>
                  </a:schemeClr>
                </a:solidFill>
              </a:rPr>
              <a:t>patterns</a:t>
            </a:r>
          </a:p>
          <a:p>
            <a:pPr fontAlgn="base"/>
            <a:r>
              <a:rPr lang="en-US" sz="3000" dirty="0">
                <a:solidFill>
                  <a:schemeClr val="tx1">
                    <a:lumMod val="75000"/>
                    <a:lumOff val="25000"/>
                  </a:schemeClr>
                </a:solidFill>
              </a:rPr>
              <a:t>Helps to support better mood changes</a:t>
            </a:r>
          </a:p>
          <a:p>
            <a:pPr fontAlgn="base"/>
            <a:r>
              <a:rPr lang="en-US" sz="3000" dirty="0">
                <a:solidFill>
                  <a:schemeClr val="tx1">
                    <a:lumMod val="75000"/>
                    <a:lumOff val="25000"/>
                  </a:schemeClr>
                </a:solidFill>
              </a:rPr>
              <a:t>May help reduce occasional fatigue associated with stress</a:t>
            </a:r>
          </a:p>
          <a:p>
            <a:pPr fontAlgn="base"/>
            <a:r>
              <a:rPr lang="en-US" sz="3000" dirty="0">
                <a:solidFill>
                  <a:schemeClr val="tx1">
                    <a:lumMod val="75000"/>
                    <a:lumOff val="25000"/>
                  </a:schemeClr>
                </a:solidFill>
              </a:rPr>
              <a:t>Supports mental clarity in times of </a:t>
            </a:r>
            <a:r>
              <a:rPr lang="en-US" sz="3000" dirty="0" smtClean="0">
                <a:solidFill>
                  <a:schemeClr val="tx1">
                    <a:lumMod val="75000"/>
                    <a:lumOff val="25000"/>
                  </a:schemeClr>
                </a:solidFill>
              </a:rPr>
              <a:t>stress</a:t>
            </a:r>
            <a:endParaRPr lang="en-US" sz="3000" dirty="0">
              <a:solidFill>
                <a:schemeClr val="tx1">
                  <a:lumMod val="75000"/>
                  <a:lumOff val="25000"/>
                </a:schemeClr>
              </a:solidFill>
            </a:endParaRPr>
          </a:p>
        </p:txBody>
      </p:sp>
      <p:pic>
        <p:nvPicPr>
          <p:cNvPr id="7" name="Picture 2" descr="M:\All Brands\TLS Weight Loss Solution\ACTS\Image\TLS-HKG-Acts_1702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9415" y="1289507"/>
            <a:ext cx="4098471" cy="409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223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09"/>
            <a:ext cx="9144000" cy="1099185"/>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6000" b="1" dirty="0">
              <a:solidFill>
                <a:srgbClr val="000000"/>
              </a:solidFill>
              <a:ea typeface="PMingLiU" panose="02020500000000000000" pitchFamily="18" charset="-120"/>
            </a:endParaRPr>
          </a:p>
        </p:txBody>
      </p:sp>
      <p:sp>
        <p:nvSpPr>
          <p:cNvPr id="8" name="Title 7"/>
          <p:cNvSpPr>
            <a:spLocks noGrp="1"/>
          </p:cNvSpPr>
          <p:nvPr>
            <p:ph type="title"/>
          </p:nvPr>
        </p:nvSpPr>
        <p:spPr>
          <a:xfrm>
            <a:off x="457200" y="114300"/>
            <a:ext cx="8229600" cy="857250"/>
          </a:xfrm>
        </p:spPr>
        <p:txBody>
          <a:bodyPr>
            <a:normAutofit/>
          </a:bodyPr>
          <a:lstStyle/>
          <a:p>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TLS</a:t>
            </a:r>
            <a:r>
              <a:rPr lang="en-US" sz="3600" baseline="30000" dirty="0">
                <a:latin typeface="+mn-lt"/>
                <a:cs typeface="Arial" panose="020B0604020202020204" pitchFamily="34" charset="0"/>
              </a:rPr>
              <a:t>®</a:t>
            </a:r>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 </a:t>
            </a:r>
            <a:r>
              <a:rPr lang="en-US" sz="360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Tonalin</a:t>
            </a:r>
            <a:r>
              <a:rPr lang="en-US" sz="3600" baseline="30000" dirty="0" smtClean="0">
                <a:latin typeface="+mn-lt"/>
                <a:cs typeface="Arial" panose="020B0604020202020204" pitchFamily="34" charset="0"/>
              </a:rPr>
              <a:t>™ </a:t>
            </a:r>
            <a:r>
              <a:rPr lang="en-US" sz="3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CLA</a:t>
            </a:r>
            <a:endPar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endParaRPr>
          </a:p>
        </p:txBody>
      </p:sp>
      <p:sp>
        <p:nvSpPr>
          <p:cNvPr id="14" name="Content Placeholder 13"/>
          <p:cNvSpPr>
            <a:spLocks noGrp="1"/>
          </p:cNvSpPr>
          <p:nvPr>
            <p:ph sz="quarter" idx="4"/>
          </p:nvPr>
        </p:nvSpPr>
        <p:spPr>
          <a:xfrm>
            <a:off x="3846287" y="1450181"/>
            <a:ext cx="4992914" cy="3803990"/>
          </a:xfrm>
        </p:spPr>
        <p:txBody>
          <a:bodyPr>
            <a:normAutofit fontScale="85000" lnSpcReduction="10000"/>
          </a:bodyPr>
          <a:lstStyle/>
          <a:p>
            <a:r>
              <a:rPr lang="en-US" sz="2800" dirty="0">
                <a:solidFill>
                  <a:schemeClr val="tx1">
                    <a:lumMod val="65000"/>
                    <a:lumOff val="35000"/>
                  </a:schemeClr>
                </a:solidFill>
              </a:rPr>
              <a:t>Helps reduce overall body </a:t>
            </a:r>
            <a:r>
              <a:rPr lang="en-US" sz="2800" dirty="0" smtClean="0">
                <a:solidFill>
                  <a:schemeClr val="tx1">
                    <a:lumMod val="65000"/>
                    <a:lumOff val="35000"/>
                  </a:schemeClr>
                </a:solidFill>
              </a:rPr>
              <a:t>fat when used in combination with exercise</a:t>
            </a:r>
            <a:endParaRPr lang="en-US" sz="2800" dirty="0">
              <a:solidFill>
                <a:schemeClr val="tx1">
                  <a:lumMod val="65000"/>
                  <a:lumOff val="35000"/>
                </a:schemeClr>
              </a:solidFill>
            </a:endParaRPr>
          </a:p>
          <a:p>
            <a:r>
              <a:rPr lang="en-US" sz="2800" dirty="0">
                <a:solidFill>
                  <a:schemeClr val="tx1">
                    <a:lumMod val="65000"/>
                    <a:lumOff val="35000"/>
                  </a:schemeClr>
                </a:solidFill>
              </a:rPr>
              <a:t>Assists in promoting lean muscle mass</a:t>
            </a:r>
          </a:p>
          <a:p>
            <a:r>
              <a:rPr lang="en-US" sz="2800" dirty="0">
                <a:solidFill>
                  <a:schemeClr val="tx1">
                    <a:lumMod val="65000"/>
                    <a:lumOff val="35000"/>
                  </a:schemeClr>
                </a:solidFill>
              </a:rPr>
              <a:t>Targets stubborn belly fat</a:t>
            </a:r>
          </a:p>
          <a:p>
            <a:pPr fontAlgn="base"/>
            <a:r>
              <a:rPr lang="en-US" sz="2800" dirty="0">
                <a:solidFill>
                  <a:schemeClr val="tx1">
                    <a:lumMod val="65000"/>
                    <a:lumOff val="35000"/>
                  </a:schemeClr>
                </a:solidFill>
              </a:rPr>
              <a:t>May help to reduce the percentage of body fat while preserving muscle tissue</a:t>
            </a:r>
          </a:p>
          <a:p>
            <a:pPr fontAlgn="base"/>
            <a:r>
              <a:rPr lang="en-US" sz="2800" dirty="0">
                <a:solidFill>
                  <a:schemeClr val="tx1">
                    <a:lumMod val="65000"/>
                    <a:lumOff val="35000"/>
                  </a:schemeClr>
                </a:solidFill>
              </a:rPr>
              <a:t>Promotes the utilization of body fat as fuel</a:t>
            </a:r>
          </a:p>
        </p:txBody>
      </p:sp>
      <p:pic>
        <p:nvPicPr>
          <p:cNvPr id="6" name="Picture 2" descr="M:\All Brands\TLS Weight Loss Solution\CLA\Image\HK_CLA_image_1409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830" y="355282"/>
            <a:ext cx="5299037" cy="529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017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809"/>
            <a:ext cx="9144000" cy="1099185"/>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6000" b="1" dirty="0">
              <a:solidFill>
                <a:srgbClr val="000000"/>
              </a:solidFill>
              <a:ea typeface="PMingLiU" panose="02020500000000000000" pitchFamily="18" charset="-120"/>
            </a:endParaRPr>
          </a:p>
        </p:txBody>
      </p:sp>
      <p:sp>
        <p:nvSpPr>
          <p:cNvPr id="6" name="Title 5"/>
          <p:cNvSpPr>
            <a:spLocks noGrp="1"/>
          </p:cNvSpPr>
          <p:nvPr>
            <p:ph type="title"/>
          </p:nvPr>
        </p:nvSpPr>
        <p:spPr>
          <a:xfrm>
            <a:off x="304800" y="171450"/>
            <a:ext cx="8705850" cy="857250"/>
          </a:xfrm>
        </p:spPr>
        <p:txBody>
          <a:bodyPr>
            <a:noAutofit/>
          </a:bodyPr>
          <a:lstStyle/>
          <a:p>
            <a:r>
              <a:rPr lang="en-US" sz="3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TLS</a:t>
            </a:r>
            <a:r>
              <a:rPr lang="en-US" sz="3600" baseline="30000" dirty="0" smtClean="0">
                <a:latin typeface="+mn-lt"/>
                <a:cs typeface="Arial" panose="020B0604020202020204" pitchFamily="34" charset="0"/>
              </a:rPr>
              <a:t>®</a:t>
            </a:r>
            <a:r>
              <a:rPr lang="en-US" sz="3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 </a:t>
            </a:r>
            <a:r>
              <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Thermochrome with </a:t>
            </a:r>
            <a:r>
              <a:rPr lang="en-US" sz="3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
            </a:r>
            <a:br>
              <a:rPr lang="en-US" sz="3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br>
            <a:r>
              <a:rPr lang="en-US" sz="3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rPr>
              <a:t>Coffee Bean Extract</a:t>
            </a:r>
            <a:endParaRPr lang="en-US" sz="3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mn-lt"/>
              <a:cs typeface="Arial" panose="020B0604020202020204" pitchFamily="34" charset="0"/>
            </a:endParaRPr>
          </a:p>
        </p:txBody>
      </p:sp>
      <p:sp>
        <p:nvSpPr>
          <p:cNvPr id="8" name="Content Placeholder 7"/>
          <p:cNvSpPr>
            <a:spLocks noGrp="1"/>
          </p:cNvSpPr>
          <p:nvPr>
            <p:ph sz="half" idx="2"/>
          </p:nvPr>
        </p:nvSpPr>
        <p:spPr>
          <a:xfrm>
            <a:off x="3581400" y="1304926"/>
            <a:ext cx="4560794" cy="3394472"/>
          </a:xfrm>
        </p:spPr>
        <p:txBody>
          <a:bodyPr>
            <a:normAutofit/>
          </a:bodyPr>
          <a:lstStyle/>
          <a:p>
            <a:pPr lvl="1">
              <a:buClr>
                <a:schemeClr val="accent1">
                  <a:lumMod val="40000"/>
                  <a:lumOff val="60000"/>
                </a:schemeClr>
              </a:buClr>
              <a:buFont typeface="Arial" panose="020B0604020202020204" pitchFamily="34" charset="0"/>
              <a:buChar char="•"/>
            </a:pPr>
            <a:r>
              <a:rPr lang="en-US" sz="2600" dirty="0">
                <a:solidFill>
                  <a:schemeClr val="tx1">
                    <a:lumMod val="75000"/>
                    <a:lumOff val="25000"/>
                  </a:schemeClr>
                </a:solidFill>
              </a:rPr>
              <a:t>Supports healthy weight loss</a:t>
            </a:r>
          </a:p>
          <a:p>
            <a:pPr lvl="1">
              <a:buClr>
                <a:schemeClr val="accent1">
                  <a:lumMod val="40000"/>
                  <a:lumOff val="60000"/>
                </a:schemeClr>
              </a:buClr>
              <a:buFont typeface="Arial" panose="020B0604020202020204" pitchFamily="34" charset="0"/>
              <a:buChar char="•"/>
            </a:pPr>
            <a:r>
              <a:rPr lang="en-US" sz="2600" dirty="0" smtClean="0">
                <a:solidFill>
                  <a:schemeClr val="tx1">
                    <a:lumMod val="75000"/>
                    <a:lumOff val="25000"/>
                  </a:schemeClr>
                </a:solidFill>
              </a:rPr>
              <a:t>Supports thermogenesis and lipolysis</a:t>
            </a:r>
          </a:p>
          <a:p>
            <a:pPr lvl="1">
              <a:buClr>
                <a:schemeClr val="accent1">
                  <a:lumMod val="40000"/>
                  <a:lumOff val="60000"/>
                </a:schemeClr>
              </a:buClr>
              <a:buFont typeface="Arial" panose="020B0604020202020204" pitchFamily="34" charset="0"/>
              <a:buChar char="•"/>
            </a:pPr>
            <a:r>
              <a:rPr lang="en-US" sz="2600" dirty="0" smtClean="0">
                <a:solidFill>
                  <a:schemeClr val="tx1">
                    <a:lumMod val="75000"/>
                    <a:lumOff val="25000"/>
                  </a:schemeClr>
                </a:solidFill>
              </a:rPr>
              <a:t>May </a:t>
            </a:r>
            <a:r>
              <a:rPr lang="en-US" sz="2600" dirty="0">
                <a:solidFill>
                  <a:schemeClr val="tx1">
                    <a:lumMod val="75000"/>
                    <a:lumOff val="25000"/>
                  </a:schemeClr>
                </a:solidFill>
              </a:rPr>
              <a:t>help increase energy</a:t>
            </a:r>
          </a:p>
          <a:p>
            <a:pPr lvl="1">
              <a:buClr>
                <a:schemeClr val="accent1">
                  <a:lumMod val="40000"/>
                  <a:lumOff val="60000"/>
                </a:schemeClr>
              </a:buClr>
              <a:buFont typeface="Arial" panose="020B0604020202020204" pitchFamily="34" charset="0"/>
              <a:buChar char="•"/>
            </a:pPr>
            <a:r>
              <a:rPr lang="en-US" sz="2600" dirty="0">
                <a:solidFill>
                  <a:schemeClr val="tx1">
                    <a:lumMod val="75000"/>
                    <a:lumOff val="25000"/>
                  </a:schemeClr>
                </a:solidFill>
              </a:rPr>
              <a:t>May help suppress appetite</a:t>
            </a:r>
          </a:p>
        </p:txBody>
      </p:sp>
      <p:pic>
        <p:nvPicPr>
          <p:cNvPr id="7" name="Picture 2" descr="M:\All Brands\TLS Weight Loss Solution\Thermochrome\Green Coffee Extract\Image\TLS_HK_ThermochromeWithSvetols_120Table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1228726"/>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24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PowerPoint\CONVENTION 2017\TLS-USA-Trim-Tea-Box-And-Packet-Mo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300" y="49181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yvonnel\AppData\Local\Microsoft\Windows\Temporary Internet Files\Content.Outlook\S99HY0HG\tl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51" y="1771651"/>
            <a:ext cx="2163901" cy="14217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1"/>
          </p:nvPr>
        </p:nvSpPr>
        <p:spPr>
          <a:xfrm>
            <a:off x="457200" y="1200151"/>
            <a:ext cx="4571676" cy="3394472"/>
          </a:xfrm>
        </p:spPr>
        <p:txBody>
          <a:bodyPr>
            <a:normAutofit fontScale="92500" lnSpcReduction="20000"/>
          </a:bodyPr>
          <a:lstStyle/>
          <a:p>
            <a:r>
              <a:rPr lang="en-US" dirty="0" smtClean="0">
                <a:solidFill>
                  <a:schemeClr val="tx1">
                    <a:lumMod val="65000"/>
                    <a:lumOff val="35000"/>
                  </a:schemeClr>
                </a:solidFill>
              </a:rPr>
              <a:t>Promotes healthy weight management</a:t>
            </a:r>
          </a:p>
          <a:p>
            <a:r>
              <a:rPr lang="en-US" dirty="0" smtClean="0">
                <a:solidFill>
                  <a:schemeClr val="tx1">
                    <a:lumMod val="65000"/>
                    <a:lumOff val="35000"/>
                  </a:schemeClr>
                </a:solidFill>
              </a:rPr>
              <a:t>May assist in stabilizing blood sugar*  </a:t>
            </a:r>
          </a:p>
          <a:p>
            <a:r>
              <a:rPr lang="en-US" dirty="0" smtClean="0">
                <a:solidFill>
                  <a:schemeClr val="tx1">
                    <a:lumMod val="65000"/>
                    <a:lumOff val="35000"/>
                  </a:schemeClr>
                </a:solidFill>
              </a:rPr>
              <a:t>Supports cardiovascular health</a:t>
            </a:r>
          </a:p>
          <a:p>
            <a:r>
              <a:rPr lang="en-US" dirty="0" smtClean="0">
                <a:solidFill>
                  <a:schemeClr val="tx1">
                    <a:lumMod val="65000"/>
                    <a:lumOff val="35000"/>
                  </a:schemeClr>
                </a:solidFill>
              </a:rPr>
              <a:t>Helps curb appetite</a:t>
            </a:r>
          </a:p>
          <a:p>
            <a:r>
              <a:rPr lang="en-US" dirty="0" smtClean="0">
                <a:solidFill>
                  <a:schemeClr val="tx1">
                    <a:lumMod val="65000"/>
                    <a:lumOff val="35000"/>
                  </a:schemeClr>
                </a:solidFill>
              </a:rPr>
              <a:t>Supports metabolic balance &amp; wellness</a:t>
            </a:r>
          </a:p>
          <a:p>
            <a:endParaRPr lang="en-US" dirty="0">
              <a:solidFill>
                <a:schemeClr val="tx1">
                  <a:lumMod val="65000"/>
                  <a:lumOff val="35000"/>
                </a:schemeClr>
              </a:solidFill>
            </a:endParaRPr>
          </a:p>
        </p:txBody>
      </p:sp>
      <p:sp>
        <p:nvSpPr>
          <p:cNvPr id="7" name="Rectangle 6"/>
          <p:cNvSpPr/>
          <p:nvPr/>
        </p:nvSpPr>
        <p:spPr>
          <a:xfrm>
            <a:off x="-19050" y="4286"/>
            <a:ext cx="9144000" cy="1058943"/>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ln w="18415" cmpd="sng">
                  <a:solidFill>
                    <a:srgbClr val="FFFFFF"/>
                  </a:solidFill>
                  <a:prstDash val="solid"/>
                </a:ln>
                <a:solidFill>
                  <a:prstClr val="black"/>
                </a:solidFill>
                <a:cs typeface="Arial"/>
              </a:rPr>
              <a:t>TLS</a:t>
            </a:r>
            <a:r>
              <a:rPr lang="en-US" sz="3600" b="1" baseline="30000" dirty="0" smtClean="0">
                <a:ln w="18415" cmpd="sng">
                  <a:solidFill>
                    <a:srgbClr val="FFFFFF"/>
                  </a:solidFill>
                  <a:prstDash val="solid"/>
                </a:ln>
                <a:solidFill>
                  <a:prstClr val="black"/>
                </a:solidFill>
                <a:cs typeface="Arial"/>
              </a:rPr>
              <a:t>®</a:t>
            </a:r>
            <a:r>
              <a:rPr lang="en-US" sz="3600" b="1" dirty="0" smtClean="0">
                <a:ln w="18415" cmpd="sng">
                  <a:solidFill>
                    <a:srgbClr val="FFFFFF"/>
                  </a:solidFill>
                  <a:prstDash val="solid"/>
                </a:ln>
                <a:solidFill>
                  <a:prstClr val="black"/>
                </a:solidFill>
                <a:cs typeface="Arial"/>
              </a:rPr>
              <a:t> Trim Tea</a:t>
            </a:r>
            <a:endParaRPr lang="en-US" sz="3600" b="1" dirty="0">
              <a:solidFill>
                <a:prstClr val="black"/>
              </a:solidFill>
              <a:cs typeface="Arial"/>
            </a:endParaRPr>
          </a:p>
        </p:txBody>
      </p:sp>
      <p:sp>
        <p:nvSpPr>
          <p:cNvPr id="2" name="Rectangle 1"/>
          <p:cNvSpPr/>
          <p:nvPr/>
        </p:nvSpPr>
        <p:spPr>
          <a:xfrm>
            <a:off x="295275" y="4420399"/>
            <a:ext cx="8515350" cy="738664"/>
          </a:xfrm>
          <a:prstGeom prst="rect">
            <a:avLst/>
          </a:prstGeom>
        </p:spPr>
        <p:txBody>
          <a:bodyPr wrap="square">
            <a:spAutoFit/>
          </a:bodyPr>
          <a:lstStyle/>
          <a:p>
            <a:r>
              <a:rPr lang="en-US" sz="1400" dirty="0"/>
              <a:t>*This product is not registered under the Pharmacy and Poisons Ordinance or the Chinese Medicine Ordinance. Any claim made for it has not been subject to evaluation for such registration. This product is not intended to diagnose, treat or prevent any disease.</a:t>
            </a:r>
          </a:p>
        </p:txBody>
      </p:sp>
    </p:spTree>
    <p:extLst>
      <p:ext uri="{BB962C8B-B14F-4D97-AF65-F5344CB8AC3E}">
        <p14:creationId xmlns:p14="http://schemas.microsoft.com/office/powerpoint/2010/main" val="3839920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66"/>
            <a:ext cx="9144000" cy="1058943"/>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ln w="18415" cmpd="sng">
                  <a:solidFill>
                    <a:srgbClr val="FFFFFF"/>
                  </a:solidFill>
                  <a:prstDash val="solid"/>
                </a:ln>
                <a:solidFill>
                  <a:prstClr val="black"/>
                </a:solidFill>
                <a:cs typeface="Arial"/>
              </a:rPr>
              <a:t>TLS</a:t>
            </a:r>
            <a:r>
              <a:rPr lang="en-US" sz="3600" b="1" baseline="30000" dirty="0" smtClean="0">
                <a:ln w="18415" cmpd="sng">
                  <a:solidFill>
                    <a:srgbClr val="FFFFFF"/>
                  </a:solidFill>
                  <a:prstDash val="solid"/>
                </a:ln>
                <a:solidFill>
                  <a:prstClr val="black"/>
                </a:solidFill>
                <a:cs typeface="Arial"/>
              </a:rPr>
              <a:t>®</a:t>
            </a:r>
            <a:r>
              <a:rPr lang="en-US" sz="3600" b="1" dirty="0" smtClean="0">
                <a:ln w="18415" cmpd="sng">
                  <a:solidFill>
                    <a:srgbClr val="FFFFFF"/>
                  </a:solidFill>
                  <a:prstDash val="solid"/>
                </a:ln>
                <a:solidFill>
                  <a:prstClr val="black"/>
                </a:solidFill>
                <a:cs typeface="Arial"/>
              </a:rPr>
              <a:t> Nutrition Shake</a:t>
            </a:r>
            <a:endParaRPr lang="en-US" sz="3600" b="1" dirty="0">
              <a:solidFill>
                <a:prstClr val="black"/>
              </a:solidFill>
              <a:cs typeface="Arial"/>
            </a:endParaRPr>
          </a:p>
        </p:txBody>
      </p:sp>
      <p:pic>
        <p:nvPicPr>
          <p:cNvPr id="13" name="Picture 2" descr="M:\All Brands\TLS Weight Loss Solution\Nutrition Shake\Image\TLS_Nutrition Shak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104" y="740229"/>
            <a:ext cx="4227296" cy="42272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tls nutrition shak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
          <a:stretch/>
        </p:blipFill>
        <p:spPr bwMode="auto">
          <a:xfrm>
            <a:off x="4993189" y="1675216"/>
            <a:ext cx="3811395" cy="15414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tls nutrition shak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
          <a:stretch/>
        </p:blipFill>
        <p:spPr bwMode="auto">
          <a:xfrm>
            <a:off x="5232402" y="1731558"/>
            <a:ext cx="3811395" cy="15414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5765802" y="2402118"/>
            <a:ext cx="533400" cy="304800"/>
          </a:xfrm>
          <a:prstGeom prst="rect">
            <a:avLst/>
          </a:prstGeom>
          <a:solidFill>
            <a:srgbClr val="0070C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ysClr val="windowText" lastClr="000000"/>
              </a:solidFill>
              <a:effectLst/>
              <a:latin typeface="Arial" pitchFamily="34" charset="0"/>
            </a:endParaRPr>
          </a:p>
        </p:txBody>
      </p:sp>
      <p:sp>
        <p:nvSpPr>
          <p:cNvPr id="10" name="Rectangle 9"/>
          <p:cNvSpPr/>
          <p:nvPr/>
        </p:nvSpPr>
        <p:spPr bwMode="auto">
          <a:xfrm>
            <a:off x="7823202" y="2402118"/>
            <a:ext cx="533400" cy="304800"/>
          </a:xfrm>
          <a:prstGeom prst="rect">
            <a:avLst/>
          </a:prstGeom>
          <a:solidFill>
            <a:srgbClr val="0066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TextBox 10"/>
          <p:cNvSpPr txBox="1"/>
          <p:nvPr/>
        </p:nvSpPr>
        <p:spPr>
          <a:xfrm>
            <a:off x="7823202" y="2325918"/>
            <a:ext cx="537327" cy="461665"/>
          </a:xfrm>
          <a:prstGeom prst="rect">
            <a:avLst/>
          </a:prstGeom>
          <a:noFill/>
        </p:spPr>
        <p:txBody>
          <a:bodyPr wrap="none" rtlCol="0">
            <a:spAutoFit/>
          </a:bodyPr>
          <a:lstStyle/>
          <a:p>
            <a:r>
              <a:rPr lang="en-US" altLang="zh-TW" sz="2400" b="1" dirty="0" smtClean="0">
                <a:solidFill>
                  <a:schemeClr val="bg1"/>
                </a:solidFill>
                <a:latin typeface="Arial Narrow" panose="020B0606020202030204" pitchFamily="34" charset="0"/>
              </a:rPr>
              <a:t>2.3</a:t>
            </a:r>
            <a:endParaRPr lang="en-US" sz="2400" b="1" dirty="0">
              <a:solidFill>
                <a:schemeClr val="bg1"/>
              </a:solidFill>
              <a:latin typeface="Arial Narrow" panose="020B0606020202030204" pitchFamily="34" charset="0"/>
            </a:endParaRPr>
          </a:p>
        </p:txBody>
      </p:sp>
      <p:sp>
        <p:nvSpPr>
          <p:cNvPr id="14" name="TextBox 13"/>
          <p:cNvSpPr txBox="1"/>
          <p:nvPr/>
        </p:nvSpPr>
        <p:spPr>
          <a:xfrm>
            <a:off x="5817894" y="2314254"/>
            <a:ext cx="466794" cy="461665"/>
          </a:xfrm>
          <a:prstGeom prst="rect">
            <a:avLst/>
          </a:prstGeom>
          <a:noFill/>
        </p:spPr>
        <p:txBody>
          <a:bodyPr wrap="none" rtlCol="0">
            <a:spAutoFit/>
          </a:bodyPr>
          <a:lstStyle/>
          <a:p>
            <a:r>
              <a:rPr lang="en-US" altLang="zh-TW" sz="2400" b="1" dirty="0" smtClean="0">
                <a:solidFill>
                  <a:schemeClr val="bg1"/>
                </a:solidFill>
                <a:latin typeface="Arial Narrow" panose="020B0606020202030204" pitchFamily="34" charset="0"/>
              </a:rPr>
              <a:t>10</a:t>
            </a:r>
            <a:endParaRPr lang="en-US" sz="2400" b="1" dirty="0">
              <a:solidFill>
                <a:schemeClr val="bg1"/>
              </a:solidFill>
              <a:latin typeface="Arial Narrow" panose="020B0606020202030204" pitchFamily="34" charset="0"/>
            </a:endParaRPr>
          </a:p>
        </p:txBody>
      </p:sp>
      <p:sp>
        <p:nvSpPr>
          <p:cNvPr id="15" name="TextBox 14"/>
          <p:cNvSpPr txBox="1"/>
          <p:nvPr/>
        </p:nvSpPr>
        <p:spPr>
          <a:xfrm>
            <a:off x="6052539" y="1868718"/>
            <a:ext cx="2217851" cy="369332"/>
          </a:xfrm>
          <a:prstGeom prst="rect">
            <a:avLst/>
          </a:prstGeom>
          <a:solidFill>
            <a:schemeClr val="bg1"/>
          </a:solidFill>
        </p:spPr>
        <p:txBody>
          <a:bodyPr wrap="none" rtlCol="0">
            <a:spAutoFit/>
          </a:bodyPr>
          <a:lstStyle/>
          <a:p>
            <a:r>
              <a:rPr lang="en-US" altLang="zh-TW" dirty="0" smtClean="0">
                <a:latin typeface="+mn-lt"/>
              </a:rPr>
              <a:t>TLS</a:t>
            </a:r>
            <a:r>
              <a:rPr lang="zh-TW" altLang="en-US" dirty="0" smtClean="0">
                <a:latin typeface="+mn-lt"/>
              </a:rPr>
              <a:t>® </a:t>
            </a:r>
            <a:r>
              <a:rPr lang="en-US" altLang="zh-TW" dirty="0" smtClean="0">
                <a:latin typeface="+mn-lt"/>
              </a:rPr>
              <a:t>Nutrition Shakes</a:t>
            </a:r>
            <a:endParaRPr lang="en-US" dirty="0">
              <a:latin typeface="+mn-lt"/>
            </a:endParaRPr>
          </a:p>
        </p:txBody>
      </p:sp>
    </p:spTree>
    <p:extLst>
      <p:ext uri="{BB962C8B-B14F-4D97-AF65-F5344CB8AC3E}">
        <p14:creationId xmlns:p14="http://schemas.microsoft.com/office/powerpoint/2010/main" val="1505871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4429124" y="581024"/>
            <a:ext cx="4219575" cy="3952875"/>
          </a:xfrm>
        </p:spPr>
        <p:txBody>
          <a:bodyPr>
            <a:noAutofit/>
          </a:bodyPr>
          <a:lstStyle/>
          <a:p>
            <a:r>
              <a:rPr lang="en-US" sz="2400" dirty="0" smtClean="0">
                <a:solidFill>
                  <a:schemeClr val="tx1">
                    <a:lumMod val="65000"/>
                    <a:lumOff val="35000"/>
                  </a:schemeClr>
                </a:solidFill>
              </a:rPr>
              <a:t>teaches you how to eat. Other programs tell you what to eat.</a:t>
            </a:r>
          </a:p>
          <a:p>
            <a:r>
              <a:rPr lang="en-US" sz="2400" dirty="0" smtClean="0">
                <a:solidFill>
                  <a:schemeClr val="tx1">
                    <a:lumMod val="65000"/>
                    <a:lumOff val="35000"/>
                  </a:schemeClr>
                </a:solidFill>
              </a:rPr>
              <a:t>doesn’t restrict food groups.</a:t>
            </a:r>
          </a:p>
          <a:p>
            <a:r>
              <a:rPr lang="en-US" sz="2400" dirty="0" smtClean="0">
                <a:solidFill>
                  <a:schemeClr val="tx1">
                    <a:lumMod val="65000"/>
                    <a:lumOff val="35000"/>
                  </a:schemeClr>
                </a:solidFill>
              </a:rPr>
              <a:t>teaches you how to eat for life, but realizes what’s right for someone else...may not always be right for you.</a:t>
            </a:r>
          </a:p>
          <a:p>
            <a:r>
              <a:rPr lang="en-US" sz="2400" dirty="0" smtClean="0">
                <a:solidFill>
                  <a:schemeClr val="tx1">
                    <a:lumMod val="65000"/>
                    <a:lumOff val="35000"/>
                  </a:schemeClr>
                </a:solidFill>
              </a:rPr>
              <a:t>teaches you how to build your body the right way.</a:t>
            </a:r>
          </a:p>
          <a:p>
            <a:endParaRPr lang="en-US" sz="2400" dirty="0">
              <a:solidFill>
                <a:schemeClr val="tx1">
                  <a:lumMod val="65000"/>
                  <a:lumOff val="35000"/>
                </a:schemeClr>
              </a:solidFill>
            </a:endParaRPr>
          </a:p>
        </p:txBody>
      </p:sp>
      <p:sp>
        <p:nvSpPr>
          <p:cNvPr id="5" name="Rectangle 4"/>
          <p:cNvSpPr/>
          <p:nvPr/>
        </p:nvSpPr>
        <p:spPr>
          <a:xfrm>
            <a:off x="0" y="0"/>
            <a:ext cx="4343399" cy="5143500"/>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TLS</a:t>
            </a:r>
            <a:r>
              <a:rPr lang="en-US" sz="4400" b="1" baseline="30000" dirty="0" smtClean="0">
                <a:ln w="18415" cmpd="sng">
                  <a:solidFill>
                    <a:srgbClr val="FFFFFF"/>
                  </a:solidFill>
                  <a:prstDash val="solid"/>
                </a:ln>
                <a:solidFill>
                  <a:prstClr val="black"/>
                </a:solidFill>
                <a:cs typeface="Arial"/>
              </a:rPr>
              <a:t>®</a:t>
            </a:r>
            <a:r>
              <a:rPr lang="en-US" sz="4400" b="1" dirty="0" smtClean="0">
                <a:ln w="18415" cmpd="sng">
                  <a:solidFill>
                    <a:srgbClr val="FFFFFF"/>
                  </a:solidFill>
                  <a:prstDash val="solid"/>
                </a:ln>
                <a:solidFill>
                  <a:prstClr val="black"/>
                </a:solidFill>
                <a:cs typeface="Arial"/>
              </a:rPr>
              <a:t> Education...</a:t>
            </a:r>
            <a:endParaRPr lang="en-US" sz="4400" b="1" dirty="0">
              <a:solidFill>
                <a:prstClr val="black"/>
              </a:solidFill>
              <a:cs typeface="Arial"/>
            </a:endParaRPr>
          </a:p>
        </p:txBody>
      </p:sp>
      <p:pic>
        <p:nvPicPr>
          <p:cNvPr id="6" name="Picture 2" descr="T:\TLS\LOGOS\USA\USCAN_ENG_tlsWeightLossSolutionLogo1_0711OUT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211" y="4015740"/>
            <a:ext cx="836524"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48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457200" y="1257300"/>
            <a:ext cx="4038600" cy="2914650"/>
          </a:xfrm>
        </p:spPr>
        <p:txBody>
          <a:bodyPr>
            <a:normAutofit fontScale="92500" lnSpcReduction="20000"/>
          </a:bodyPr>
          <a:lstStyle/>
          <a:p>
            <a:r>
              <a:rPr lang="en-US" dirty="0" smtClean="0">
                <a:solidFill>
                  <a:schemeClr val="tx1">
                    <a:lumMod val="65000"/>
                    <a:lumOff val="35000"/>
                  </a:schemeClr>
                </a:solidFill>
              </a:rPr>
              <a:t>Goal Setting &amp; Detox</a:t>
            </a:r>
          </a:p>
          <a:p>
            <a:r>
              <a:rPr lang="en-US" dirty="0" smtClean="0">
                <a:solidFill>
                  <a:schemeClr val="tx1">
                    <a:lumMod val="65000"/>
                    <a:lumOff val="35000"/>
                  </a:schemeClr>
                </a:solidFill>
              </a:rPr>
              <a:t>Low Glycemic Impact </a:t>
            </a:r>
          </a:p>
          <a:p>
            <a:r>
              <a:rPr lang="en-US" dirty="0" smtClean="0">
                <a:solidFill>
                  <a:schemeClr val="tx1">
                    <a:lumMod val="65000"/>
                    <a:lumOff val="35000"/>
                  </a:schemeClr>
                </a:solidFill>
              </a:rPr>
              <a:t>Reading Labels</a:t>
            </a:r>
          </a:p>
          <a:p>
            <a:r>
              <a:rPr lang="en-US" dirty="0" smtClean="0">
                <a:solidFill>
                  <a:schemeClr val="tx1">
                    <a:lumMod val="65000"/>
                    <a:lumOff val="35000"/>
                  </a:schemeClr>
                </a:solidFill>
              </a:rPr>
              <a:t>Improving Metabolism</a:t>
            </a:r>
          </a:p>
          <a:p>
            <a:r>
              <a:rPr lang="en-US" dirty="0" smtClean="0">
                <a:solidFill>
                  <a:schemeClr val="tx1">
                    <a:lumMod val="65000"/>
                    <a:lumOff val="35000"/>
                  </a:schemeClr>
                </a:solidFill>
              </a:rPr>
              <a:t>Exercise &amp; Body Composition</a:t>
            </a:r>
          </a:p>
          <a:p>
            <a:r>
              <a:rPr lang="en-US" dirty="0" smtClean="0">
                <a:solidFill>
                  <a:schemeClr val="tx1">
                    <a:lumMod val="65000"/>
                    <a:lumOff val="35000"/>
                  </a:schemeClr>
                </a:solidFill>
              </a:rPr>
              <a:t>Planning &amp; Dining Out</a:t>
            </a:r>
            <a:endParaRPr lang="en-US" dirty="0">
              <a:solidFill>
                <a:schemeClr val="tx1">
                  <a:lumMod val="65000"/>
                  <a:lumOff val="35000"/>
                </a:schemeClr>
              </a:solidFill>
            </a:endParaRPr>
          </a:p>
        </p:txBody>
      </p:sp>
      <p:sp>
        <p:nvSpPr>
          <p:cNvPr id="5" name="Content Placeholder 4"/>
          <p:cNvSpPr>
            <a:spLocks noGrp="1"/>
          </p:cNvSpPr>
          <p:nvPr>
            <p:ph sz="quarter" idx="2"/>
          </p:nvPr>
        </p:nvSpPr>
        <p:spPr>
          <a:xfrm>
            <a:off x="4648200" y="1257300"/>
            <a:ext cx="4038600" cy="2914650"/>
          </a:xfrm>
        </p:spPr>
        <p:txBody>
          <a:bodyPr>
            <a:normAutofit fontScale="92500" lnSpcReduction="20000"/>
          </a:bodyPr>
          <a:lstStyle/>
          <a:p>
            <a:r>
              <a:rPr lang="en-US" dirty="0" smtClean="0">
                <a:solidFill>
                  <a:schemeClr val="tx1">
                    <a:lumMod val="65000"/>
                    <a:lumOff val="35000"/>
                  </a:schemeClr>
                </a:solidFill>
              </a:rPr>
              <a:t>Nutrition Basics</a:t>
            </a:r>
          </a:p>
          <a:p>
            <a:r>
              <a:rPr lang="en-US" dirty="0" smtClean="0">
                <a:solidFill>
                  <a:schemeClr val="tx1">
                    <a:lumMod val="65000"/>
                    <a:lumOff val="35000"/>
                  </a:schemeClr>
                </a:solidFill>
              </a:rPr>
              <a:t>Creating Healthy Habits</a:t>
            </a:r>
          </a:p>
          <a:p>
            <a:r>
              <a:rPr lang="en-US" dirty="0" smtClean="0">
                <a:solidFill>
                  <a:schemeClr val="tx1">
                    <a:lumMod val="65000"/>
                    <a:lumOff val="35000"/>
                  </a:schemeClr>
                </a:solidFill>
              </a:rPr>
              <a:t>Overcoming Obstacles</a:t>
            </a:r>
          </a:p>
          <a:p>
            <a:r>
              <a:rPr lang="en-US" dirty="0" smtClean="0">
                <a:solidFill>
                  <a:schemeClr val="tx1">
                    <a:lumMod val="65000"/>
                    <a:lumOff val="35000"/>
                  </a:schemeClr>
                </a:solidFill>
              </a:rPr>
              <a:t>Managing Stress</a:t>
            </a:r>
          </a:p>
          <a:p>
            <a:r>
              <a:rPr lang="en-US" dirty="0" smtClean="0">
                <a:solidFill>
                  <a:schemeClr val="tx1">
                    <a:lumMod val="65000"/>
                    <a:lumOff val="35000"/>
                  </a:schemeClr>
                </a:solidFill>
              </a:rPr>
              <a:t>Assessing Results</a:t>
            </a:r>
          </a:p>
          <a:p>
            <a:r>
              <a:rPr lang="en-US" dirty="0" smtClean="0">
                <a:solidFill>
                  <a:schemeClr val="tx1">
                    <a:lumMod val="65000"/>
                    <a:lumOff val="35000"/>
                  </a:schemeClr>
                </a:solidFill>
              </a:rPr>
              <a:t>Living the </a:t>
            </a:r>
            <a:r>
              <a:rPr lang="en-US" dirty="0">
                <a:solidFill>
                  <a:schemeClr val="tx1">
                    <a:lumMod val="65000"/>
                    <a:lumOff val="35000"/>
                  </a:schemeClr>
                </a:solidFill>
              </a:rPr>
              <a:t>TLS® </a:t>
            </a:r>
            <a:r>
              <a:rPr lang="en-US" dirty="0" smtClean="0">
                <a:solidFill>
                  <a:schemeClr val="tx1">
                    <a:lumMod val="65000"/>
                    <a:lumOff val="35000"/>
                  </a:schemeClr>
                </a:solidFill>
              </a:rPr>
              <a:t>Lifestyle</a:t>
            </a:r>
          </a:p>
          <a:p>
            <a:r>
              <a:rPr lang="en-US" dirty="0" smtClean="0">
                <a:solidFill>
                  <a:schemeClr val="tx1">
                    <a:lumMod val="65000"/>
                    <a:lumOff val="35000"/>
                  </a:schemeClr>
                </a:solidFill>
              </a:rPr>
              <a:t>Supplement Regimens</a:t>
            </a:r>
            <a:endParaRPr lang="en-US" dirty="0">
              <a:solidFill>
                <a:schemeClr val="tx1">
                  <a:lumMod val="65000"/>
                  <a:lumOff val="35000"/>
                </a:schemeClr>
              </a:solidFill>
            </a:endParaRPr>
          </a:p>
        </p:txBody>
      </p:sp>
      <p:sp>
        <p:nvSpPr>
          <p:cNvPr id="6" name="Rectangle 5"/>
          <p:cNvSpPr/>
          <p:nvPr/>
        </p:nvSpPr>
        <p:spPr>
          <a:xfrm>
            <a:off x="-19050" y="4286"/>
            <a:ext cx="9144000" cy="1058943"/>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12 Weeks of Education</a:t>
            </a:r>
            <a:endParaRPr lang="en-US" sz="4400" b="1" dirty="0">
              <a:solidFill>
                <a:prstClr val="black"/>
              </a:solidFill>
              <a:cs typeface="Arial"/>
            </a:endParaRPr>
          </a:p>
        </p:txBody>
      </p:sp>
    </p:spTree>
    <p:extLst>
      <p:ext uri="{BB962C8B-B14F-4D97-AF65-F5344CB8AC3E}">
        <p14:creationId xmlns:p14="http://schemas.microsoft.com/office/powerpoint/2010/main" val="1497836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88477" y="1234167"/>
            <a:ext cx="4038600" cy="3394472"/>
          </a:xfrm>
        </p:spPr>
        <p:txBody>
          <a:bodyPr>
            <a:normAutofit fontScale="92500" lnSpcReduction="10000"/>
          </a:bodyPr>
          <a:lstStyle/>
          <a:p>
            <a:r>
              <a:rPr lang="en-US" dirty="0" smtClean="0">
                <a:solidFill>
                  <a:schemeClr val="tx1">
                    <a:lumMod val="65000"/>
                    <a:lumOff val="35000"/>
                  </a:schemeClr>
                </a:solidFill>
              </a:rPr>
              <a:t>Meal Planning &amp; Grocery Shopping</a:t>
            </a:r>
          </a:p>
          <a:p>
            <a:r>
              <a:rPr lang="en-US" dirty="0" smtClean="0">
                <a:solidFill>
                  <a:schemeClr val="tx1">
                    <a:lumMod val="65000"/>
                    <a:lumOff val="35000"/>
                  </a:schemeClr>
                </a:solidFill>
              </a:rPr>
              <a:t>Sweeteners</a:t>
            </a:r>
          </a:p>
          <a:p>
            <a:r>
              <a:rPr lang="en-US" dirty="0" smtClean="0">
                <a:solidFill>
                  <a:schemeClr val="tx1">
                    <a:lumMod val="65000"/>
                    <a:lumOff val="35000"/>
                  </a:schemeClr>
                </a:solidFill>
              </a:rPr>
              <a:t>Hormones Health &amp; Stress</a:t>
            </a:r>
          </a:p>
          <a:p>
            <a:r>
              <a:rPr lang="en-US" dirty="0" smtClean="0">
                <a:solidFill>
                  <a:schemeClr val="tx1">
                    <a:lumMod val="65000"/>
                    <a:lumOff val="35000"/>
                  </a:schemeClr>
                </a:solidFill>
              </a:rPr>
              <a:t>Why Supplements Help</a:t>
            </a:r>
          </a:p>
          <a:p>
            <a:r>
              <a:rPr lang="en-US" dirty="0" smtClean="0">
                <a:solidFill>
                  <a:schemeClr val="tx1">
                    <a:lumMod val="65000"/>
                    <a:lumOff val="35000"/>
                  </a:schemeClr>
                </a:solidFill>
              </a:rPr>
              <a:t>Alcohol</a:t>
            </a:r>
          </a:p>
          <a:p>
            <a:r>
              <a:rPr lang="en-US" dirty="0" smtClean="0">
                <a:solidFill>
                  <a:schemeClr val="tx1">
                    <a:lumMod val="65000"/>
                    <a:lumOff val="35000"/>
                  </a:schemeClr>
                </a:solidFill>
              </a:rPr>
              <a:t>Sleep</a:t>
            </a:r>
            <a:endParaRPr lang="en-US" dirty="0">
              <a:solidFill>
                <a:schemeClr val="tx1">
                  <a:lumMod val="65000"/>
                  <a:lumOff val="35000"/>
                </a:schemeClr>
              </a:solidFill>
            </a:endParaRPr>
          </a:p>
        </p:txBody>
      </p:sp>
      <p:sp>
        <p:nvSpPr>
          <p:cNvPr id="4" name="Content Placeholder 3"/>
          <p:cNvSpPr>
            <a:spLocks noGrp="1"/>
          </p:cNvSpPr>
          <p:nvPr>
            <p:ph sz="quarter" idx="2"/>
          </p:nvPr>
        </p:nvSpPr>
        <p:spPr>
          <a:xfrm>
            <a:off x="457200" y="1234678"/>
            <a:ext cx="4038600" cy="3394472"/>
          </a:xfrm>
        </p:spPr>
        <p:txBody>
          <a:bodyPr>
            <a:normAutofit fontScale="92500" lnSpcReduction="10000"/>
          </a:bodyPr>
          <a:lstStyle/>
          <a:p>
            <a:r>
              <a:rPr lang="en-US" dirty="0" smtClean="0">
                <a:solidFill>
                  <a:schemeClr val="tx1">
                    <a:lumMod val="65000"/>
                    <a:lumOff val="35000"/>
                  </a:schemeClr>
                </a:solidFill>
              </a:rPr>
              <a:t>Gluten Sensitivity</a:t>
            </a:r>
          </a:p>
          <a:p>
            <a:r>
              <a:rPr lang="en-US" dirty="0" smtClean="0">
                <a:solidFill>
                  <a:schemeClr val="tx1">
                    <a:lumMod val="65000"/>
                    <a:lumOff val="35000"/>
                  </a:schemeClr>
                </a:solidFill>
              </a:rPr>
              <a:t>Self Confidence</a:t>
            </a:r>
          </a:p>
          <a:p>
            <a:r>
              <a:rPr lang="en-US" dirty="0" smtClean="0">
                <a:solidFill>
                  <a:schemeClr val="tx1">
                    <a:lumMod val="65000"/>
                    <a:lumOff val="35000"/>
                  </a:schemeClr>
                </a:solidFill>
              </a:rPr>
              <a:t>Food Addiction</a:t>
            </a:r>
          </a:p>
          <a:p>
            <a:r>
              <a:rPr lang="en-US" dirty="0" smtClean="0">
                <a:solidFill>
                  <a:schemeClr val="tx1">
                    <a:lumMod val="65000"/>
                    <a:lumOff val="35000"/>
                  </a:schemeClr>
                </a:solidFill>
              </a:rPr>
              <a:t>Appetite Control</a:t>
            </a:r>
          </a:p>
          <a:p>
            <a:r>
              <a:rPr lang="en-US" dirty="0" smtClean="0">
                <a:solidFill>
                  <a:schemeClr val="tx1">
                    <a:lumMod val="65000"/>
                    <a:lumOff val="35000"/>
                  </a:schemeClr>
                </a:solidFill>
              </a:rPr>
              <a:t>Remembering where you started &amp; where you never want to go back to</a:t>
            </a:r>
          </a:p>
          <a:p>
            <a:r>
              <a:rPr lang="en-US" dirty="0" smtClean="0">
                <a:solidFill>
                  <a:schemeClr val="tx1">
                    <a:lumMod val="65000"/>
                    <a:lumOff val="35000"/>
                  </a:schemeClr>
                </a:solidFill>
              </a:rPr>
              <a:t>Share your Story</a:t>
            </a:r>
          </a:p>
          <a:p>
            <a:endParaRPr lang="en-US" dirty="0">
              <a:solidFill>
                <a:schemeClr val="tx1">
                  <a:lumMod val="65000"/>
                  <a:lumOff val="35000"/>
                </a:schemeClr>
              </a:solidFill>
            </a:endParaRPr>
          </a:p>
        </p:txBody>
      </p:sp>
      <p:sp>
        <p:nvSpPr>
          <p:cNvPr id="6" name="Rectangle 5"/>
          <p:cNvSpPr/>
          <p:nvPr/>
        </p:nvSpPr>
        <p:spPr>
          <a:xfrm>
            <a:off x="-19050" y="4286"/>
            <a:ext cx="9144000" cy="1058943"/>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Other Educational Topics</a:t>
            </a:r>
            <a:endParaRPr lang="en-US" sz="4400" b="1" dirty="0">
              <a:solidFill>
                <a:prstClr val="black"/>
              </a:solidFill>
              <a:cs typeface="Arial"/>
            </a:endParaRPr>
          </a:p>
        </p:txBody>
      </p:sp>
    </p:spTree>
    <p:extLst>
      <p:ext uri="{BB962C8B-B14F-4D97-AF65-F5344CB8AC3E}">
        <p14:creationId xmlns:p14="http://schemas.microsoft.com/office/powerpoint/2010/main" val="730504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70000" lnSpcReduction="20000"/>
          </a:bodyPr>
          <a:lstStyle/>
          <a:p>
            <a:r>
              <a:rPr lang="en-US" dirty="0" smtClean="0">
                <a:solidFill>
                  <a:schemeClr val="tx1">
                    <a:lumMod val="65000"/>
                    <a:lumOff val="35000"/>
                  </a:schemeClr>
                </a:solidFill>
              </a:rPr>
              <a:t>Depending on your goals and your commitment level, your TLS Coach has many program, supplement and vitamin options and coaching available for you.</a:t>
            </a:r>
          </a:p>
          <a:p>
            <a:r>
              <a:rPr lang="en-US" dirty="0" smtClean="0">
                <a:solidFill>
                  <a:schemeClr val="tx1">
                    <a:lumMod val="65000"/>
                    <a:lumOff val="35000"/>
                  </a:schemeClr>
                </a:solidFill>
              </a:rPr>
              <a:t>The Most </a:t>
            </a:r>
            <a:r>
              <a:rPr lang="en-US" dirty="0">
                <a:solidFill>
                  <a:schemeClr val="tx1">
                    <a:lumMod val="65000"/>
                    <a:lumOff val="35000"/>
                  </a:schemeClr>
                </a:solidFill>
              </a:rPr>
              <a:t>C</a:t>
            </a:r>
            <a:r>
              <a:rPr lang="en-US" dirty="0" smtClean="0">
                <a:solidFill>
                  <a:schemeClr val="tx1">
                    <a:lumMod val="65000"/>
                    <a:lumOff val="35000"/>
                  </a:schemeClr>
                </a:solidFill>
              </a:rPr>
              <a:t>ommon Programs </a:t>
            </a:r>
          </a:p>
          <a:p>
            <a:pPr lvl="1"/>
            <a:r>
              <a:rPr lang="en-US" dirty="0" smtClean="0">
                <a:solidFill>
                  <a:schemeClr val="tx1">
                    <a:lumMod val="65000"/>
                    <a:lumOff val="35000"/>
                  </a:schemeClr>
                </a:solidFill>
              </a:rPr>
              <a:t>12 Weeks - (</a:t>
            </a:r>
            <a:r>
              <a:rPr lang="en-US" dirty="0">
                <a:solidFill>
                  <a:schemeClr val="tx1">
                    <a:lumMod val="65000"/>
                    <a:lumOff val="35000"/>
                  </a:schemeClr>
                </a:solidFill>
              </a:rPr>
              <a:t>F</a:t>
            </a:r>
            <a:r>
              <a:rPr lang="en-US" dirty="0" smtClean="0">
                <a:solidFill>
                  <a:schemeClr val="tx1">
                    <a:lumMod val="65000"/>
                    <a:lumOff val="35000"/>
                  </a:schemeClr>
                </a:solidFill>
              </a:rPr>
              <a:t>ull </a:t>
            </a:r>
            <a:r>
              <a:rPr lang="en-US" dirty="0">
                <a:solidFill>
                  <a:schemeClr val="tx1">
                    <a:lumMod val="65000"/>
                    <a:lumOff val="35000"/>
                  </a:schemeClr>
                </a:solidFill>
              </a:rPr>
              <a:t>C</a:t>
            </a:r>
            <a:r>
              <a:rPr lang="en-US" dirty="0" smtClean="0">
                <a:solidFill>
                  <a:schemeClr val="tx1">
                    <a:lumMod val="65000"/>
                    <a:lumOff val="35000"/>
                  </a:schemeClr>
                </a:solidFill>
              </a:rPr>
              <a:t>omprehensive </a:t>
            </a:r>
            <a:r>
              <a:rPr lang="en-US" dirty="0">
                <a:solidFill>
                  <a:schemeClr val="tx1">
                    <a:lumMod val="65000"/>
                    <a:lumOff val="35000"/>
                  </a:schemeClr>
                </a:solidFill>
              </a:rPr>
              <a:t>P</a:t>
            </a:r>
            <a:r>
              <a:rPr lang="en-US" dirty="0" smtClean="0">
                <a:solidFill>
                  <a:schemeClr val="tx1">
                    <a:lumMod val="65000"/>
                    <a:lumOff val="35000"/>
                  </a:schemeClr>
                </a:solidFill>
              </a:rPr>
              <a:t>rogram)</a:t>
            </a:r>
          </a:p>
          <a:p>
            <a:pPr lvl="1"/>
            <a:r>
              <a:rPr lang="en-US" dirty="0" smtClean="0">
                <a:solidFill>
                  <a:schemeClr val="tx1">
                    <a:lumMod val="65000"/>
                    <a:lumOff val="35000"/>
                  </a:schemeClr>
                </a:solidFill>
              </a:rPr>
              <a:t>8 Weeks</a:t>
            </a:r>
          </a:p>
          <a:p>
            <a:pPr lvl="1"/>
            <a:r>
              <a:rPr lang="en-US" dirty="0" smtClean="0">
                <a:solidFill>
                  <a:schemeClr val="tx1">
                    <a:lumMod val="65000"/>
                    <a:lumOff val="35000"/>
                  </a:schemeClr>
                </a:solidFill>
              </a:rPr>
              <a:t>6 Weeks</a:t>
            </a:r>
          </a:p>
          <a:p>
            <a:pPr lvl="1"/>
            <a:r>
              <a:rPr lang="en-US" dirty="0" smtClean="0">
                <a:solidFill>
                  <a:schemeClr val="tx1">
                    <a:lumMod val="65000"/>
                    <a:lumOff val="35000"/>
                  </a:schemeClr>
                </a:solidFill>
              </a:rPr>
              <a:t>4 Weeks</a:t>
            </a:r>
          </a:p>
          <a:p>
            <a:pPr lvl="1"/>
            <a:r>
              <a:rPr lang="en-US" dirty="0" smtClean="0">
                <a:solidFill>
                  <a:schemeClr val="tx1">
                    <a:lumMod val="65000"/>
                    <a:lumOff val="35000"/>
                  </a:schemeClr>
                </a:solidFill>
              </a:rPr>
              <a:t>21 Days</a:t>
            </a:r>
          </a:p>
          <a:p>
            <a:pPr lvl="1"/>
            <a:r>
              <a:rPr lang="en-US" dirty="0" smtClean="0">
                <a:solidFill>
                  <a:schemeClr val="tx1">
                    <a:lumMod val="65000"/>
                    <a:lumOff val="35000"/>
                  </a:schemeClr>
                </a:solidFill>
              </a:rPr>
              <a:t>7 Day </a:t>
            </a:r>
            <a:r>
              <a:rPr lang="en-US" dirty="0">
                <a:solidFill>
                  <a:schemeClr val="tx1">
                    <a:lumMod val="65000"/>
                    <a:lumOff val="35000"/>
                  </a:schemeClr>
                </a:solidFill>
              </a:rPr>
              <a:t>D</a:t>
            </a:r>
            <a:r>
              <a:rPr lang="en-US" dirty="0" smtClean="0">
                <a:solidFill>
                  <a:schemeClr val="tx1">
                    <a:lumMod val="65000"/>
                    <a:lumOff val="35000"/>
                  </a:schemeClr>
                </a:solidFill>
              </a:rPr>
              <a:t>etox</a:t>
            </a:r>
          </a:p>
        </p:txBody>
      </p:sp>
      <p:sp>
        <p:nvSpPr>
          <p:cNvPr id="8" name="Rectangle 7"/>
          <p:cNvSpPr/>
          <p:nvPr/>
        </p:nvSpPr>
        <p:spPr>
          <a:xfrm>
            <a:off x="-19050" y="4286"/>
            <a:ext cx="9144000" cy="1058943"/>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TLS</a:t>
            </a:r>
            <a:r>
              <a:rPr lang="en-US" sz="4400" b="1" baseline="30000" dirty="0" smtClean="0">
                <a:ln w="18415" cmpd="sng">
                  <a:solidFill>
                    <a:srgbClr val="FFFFFF"/>
                  </a:solidFill>
                  <a:prstDash val="solid"/>
                </a:ln>
                <a:solidFill>
                  <a:prstClr val="black"/>
                </a:solidFill>
                <a:cs typeface="Arial"/>
              </a:rPr>
              <a:t>®</a:t>
            </a:r>
            <a:r>
              <a:rPr lang="en-US" sz="4400" b="1" dirty="0" smtClean="0">
                <a:ln w="18415" cmpd="sng">
                  <a:solidFill>
                    <a:srgbClr val="FFFFFF"/>
                  </a:solidFill>
                  <a:prstDash val="solid"/>
                </a:ln>
                <a:solidFill>
                  <a:prstClr val="black"/>
                </a:solidFill>
                <a:cs typeface="Arial"/>
              </a:rPr>
              <a:t> Programs</a:t>
            </a:r>
            <a:endParaRPr lang="en-US" sz="4400" b="1" dirty="0">
              <a:solidFill>
                <a:prstClr val="black"/>
              </a:solidFill>
              <a:cs typeface="Arial"/>
            </a:endParaRPr>
          </a:p>
        </p:txBody>
      </p:sp>
    </p:spTree>
    <p:extLst>
      <p:ext uri="{BB962C8B-B14F-4D97-AF65-F5344CB8AC3E}">
        <p14:creationId xmlns:p14="http://schemas.microsoft.com/office/powerpoint/2010/main" val="22123141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4287"/>
            <a:ext cx="5238750" cy="872014"/>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7 Day Detox</a:t>
            </a:r>
            <a:endParaRPr lang="en-US" sz="4400" b="1" dirty="0">
              <a:solidFill>
                <a:prstClr val="black"/>
              </a:solidFill>
              <a:cs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884" y="89296"/>
            <a:ext cx="3487616" cy="495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3878" y="876301"/>
            <a:ext cx="4572000" cy="4216539"/>
          </a:xfrm>
          <a:prstGeom prst="rect">
            <a:avLst/>
          </a:prstGeom>
        </p:spPr>
        <p:txBody>
          <a:bodyPr>
            <a:spAutoFit/>
          </a:bodyPr>
          <a:lstStyle/>
          <a:p>
            <a:r>
              <a:rPr lang="en-US" sz="2000" b="1" dirty="0">
                <a:solidFill>
                  <a:srgbClr val="00CCFF"/>
                </a:solidFill>
              </a:rPr>
              <a:t>Why it’s for you:</a:t>
            </a:r>
          </a:p>
          <a:p>
            <a:r>
              <a:rPr lang="en-US" sz="1600" dirty="0">
                <a:solidFill>
                  <a:srgbClr val="000000"/>
                </a:solidFill>
              </a:rPr>
              <a:t>You’re looking for a kick-start to receive maximum benefits from your </a:t>
            </a:r>
            <a:r>
              <a:rPr lang="en-US" sz="1600" dirty="0" smtClean="0">
                <a:solidFill>
                  <a:srgbClr val="000000"/>
                </a:solidFill>
              </a:rPr>
              <a:t>TLS® </a:t>
            </a:r>
            <a:r>
              <a:rPr lang="en-US" sz="1600" dirty="0">
                <a:solidFill>
                  <a:srgbClr val="000000"/>
                </a:solidFill>
              </a:rPr>
              <a:t>program.  </a:t>
            </a:r>
          </a:p>
          <a:p>
            <a:r>
              <a:rPr lang="en-US" sz="2000" b="1" dirty="0">
                <a:solidFill>
                  <a:srgbClr val="00CCFF"/>
                </a:solidFill>
              </a:rPr>
              <a:t>What to expect:</a:t>
            </a:r>
          </a:p>
          <a:p>
            <a:r>
              <a:rPr lang="en-US" sz="1600" dirty="0">
                <a:solidFill>
                  <a:srgbClr val="000000"/>
                </a:solidFill>
              </a:rPr>
              <a:t>Varies for each individual; purges the body of toxins, resulting in decreased energy for a couple of days followed by a surge of energy.  </a:t>
            </a:r>
          </a:p>
          <a:p>
            <a:r>
              <a:rPr lang="en-US" sz="2000" b="1" dirty="0">
                <a:solidFill>
                  <a:srgbClr val="00CCFF"/>
                </a:solidFill>
              </a:rPr>
              <a:t>What you’ll do:</a:t>
            </a:r>
          </a:p>
          <a:p>
            <a:r>
              <a:rPr lang="en-US" sz="1600" dirty="0">
                <a:solidFill>
                  <a:srgbClr val="000000"/>
                </a:solidFill>
              </a:rPr>
              <a:t>Follow a strict Low-Glycemic Plan</a:t>
            </a:r>
          </a:p>
          <a:p>
            <a:r>
              <a:rPr lang="en-US" sz="1600" dirty="0">
                <a:solidFill>
                  <a:srgbClr val="000000"/>
                </a:solidFill>
              </a:rPr>
              <a:t>8-12 cups of vegetables</a:t>
            </a:r>
          </a:p>
          <a:p>
            <a:r>
              <a:rPr lang="en-US" sz="1600" dirty="0">
                <a:solidFill>
                  <a:srgbClr val="000000"/>
                </a:solidFill>
              </a:rPr>
              <a:t>3 fruits</a:t>
            </a:r>
          </a:p>
          <a:p>
            <a:r>
              <a:rPr lang="en-US" sz="1600" dirty="0">
                <a:solidFill>
                  <a:srgbClr val="000000"/>
                </a:solidFill>
              </a:rPr>
              <a:t>Two 3oz servings of protein</a:t>
            </a:r>
          </a:p>
          <a:p>
            <a:r>
              <a:rPr lang="en-US" sz="1600" dirty="0">
                <a:solidFill>
                  <a:srgbClr val="000000"/>
                </a:solidFill>
              </a:rPr>
              <a:t>Two servings of good fat oils</a:t>
            </a:r>
          </a:p>
          <a:p>
            <a:r>
              <a:rPr lang="en-US" sz="1600" dirty="0">
                <a:solidFill>
                  <a:srgbClr val="000000"/>
                </a:solidFill>
              </a:rPr>
              <a:t>No Grains, Dairy, Starches, alcohol, junk</a:t>
            </a:r>
          </a:p>
          <a:p>
            <a:r>
              <a:rPr lang="en-US" sz="1600" dirty="0">
                <a:solidFill>
                  <a:srgbClr val="000000"/>
                </a:solidFill>
              </a:rPr>
              <a:t>8+ Cups water</a:t>
            </a:r>
          </a:p>
          <a:p>
            <a:r>
              <a:rPr lang="en-US" sz="1600" dirty="0">
                <a:solidFill>
                  <a:srgbClr val="000000"/>
                </a:solidFill>
              </a:rPr>
              <a:t>No Exercise</a:t>
            </a:r>
          </a:p>
        </p:txBody>
      </p:sp>
    </p:spTree>
    <p:extLst>
      <p:ext uri="{BB962C8B-B14F-4D97-AF65-F5344CB8AC3E}">
        <p14:creationId xmlns:p14="http://schemas.microsoft.com/office/powerpoint/2010/main" val="303940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Rectangle 2"/>
          <p:cNvSpPr/>
          <p:nvPr/>
        </p:nvSpPr>
        <p:spPr>
          <a:xfrm>
            <a:off x="0" y="-1"/>
            <a:ext cx="9144000" cy="5143501"/>
          </a:xfrm>
          <a:prstGeom prst="rect">
            <a:avLst/>
          </a:prstGeom>
          <a:solidFill>
            <a:schemeClr val="accent1">
              <a:lumMod val="50000"/>
              <a:alpha val="5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2"/>
          <p:cNvSpPr txBox="1">
            <a:spLocks/>
          </p:cNvSpPr>
          <p:nvPr/>
        </p:nvSpPr>
        <p:spPr>
          <a:xfrm>
            <a:off x="314325" y="1247593"/>
            <a:ext cx="8686800" cy="24384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US" sz="2400" dirty="0">
                <a:solidFill>
                  <a:schemeClr val="bg1"/>
                </a:solidFill>
              </a:rPr>
              <a:t>In Hong Kong, 20% among primary school students are overweight in 2013/14</a:t>
            </a:r>
          </a:p>
          <a:p>
            <a:pPr>
              <a:buClr>
                <a:schemeClr val="tx1"/>
              </a:buClr>
            </a:pPr>
            <a:r>
              <a:rPr lang="en-US" sz="2400" dirty="0">
                <a:solidFill>
                  <a:schemeClr val="bg1"/>
                </a:solidFill>
              </a:rPr>
              <a:t>Every aspect of the environment in which children are conceived, born and raised can contribute to their risk of becoming overweight or obese</a:t>
            </a:r>
          </a:p>
          <a:p>
            <a:pPr>
              <a:buClr>
                <a:schemeClr val="tx1"/>
              </a:buClr>
            </a:pPr>
            <a:r>
              <a:rPr lang="en-US" sz="2400" dirty="0">
                <a:solidFill>
                  <a:schemeClr val="bg1"/>
                </a:solidFill>
              </a:rPr>
              <a:t>Obese children have more metabolic risk factors and at increased risk of diabetes, fatty liver disease, sleep apnea, asthma and musculoskeletal disorders</a:t>
            </a:r>
          </a:p>
        </p:txBody>
      </p:sp>
      <p:sp>
        <p:nvSpPr>
          <p:cNvPr id="4" name="Title 1"/>
          <p:cNvSpPr txBox="1">
            <a:spLocks/>
          </p:cNvSpPr>
          <p:nvPr/>
        </p:nvSpPr>
        <p:spPr>
          <a:xfrm>
            <a:off x="314326" y="606030"/>
            <a:ext cx="8086724" cy="174664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Healthy Weight Healthy Kids</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5" name="Rectangle 4"/>
          <p:cNvSpPr/>
          <p:nvPr/>
        </p:nvSpPr>
        <p:spPr>
          <a:xfrm>
            <a:off x="2815771" y="4543335"/>
            <a:ext cx="6328229" cy="646331"/>
          </a:xfrm>
          <a:prstGeom prst="rect">
            <a:avLst/>
          </a:prstGeom>
        </p:spPr>
        <p:txBody>
          <a:bodyPr wrap="square">
            <a:spAutoFit/>
          </a:bodyPr>
          <a:lstStyle/>
          <a:p>
            <a:pPr algn="r">
              <a:buClr>
                <a:schemeClr val="tx1"/>
              </a:buClr>
            </a:pPr>
            <a:r>
              <a:rPr lang="en-US" dirty="0">
                <a:solidFill>
                  <a:schemeClr val="bg1"/>
                </a:solidFill>
              </a:rPr>
              <a:t>Department of Health</a:t>
            </a:r>
          </a:p>
          <a:p>
            <a:pPr algn="r">
              <a:buClr>
                <a:schemeClr val="tx1"/>
              </a:buClr>
            </a:pPr>
            <a:r>
              <a:rPr lang="en-US" dirty="0">
                <a:solidFill>
                  <a:schemeClr val="bg1"/>
                </a:solidFill>
              </a:rPr>
              <a:t>http://www.chp.gov.hk/files/pdf/ncd_watch_mar2015.pdf</a:t>
            </a:r>
          </a:p>
        </p:txBody>
      </p:sp>
    </p:spTree>
    <p:extLst>
      <p:ext uri="{BB962C8B-B14F-4D97-AF65-F5344CB8AC3E}">
        <p14:creationId xmlns:p14="http://schemas.microsoft.com/office/powerpoint/2010/main" val="3511541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 y="4287"/>
            <a:ext cx="5238750" cy="872014"/>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Fat Shredder</a:t>
            </a:r>
            <a:endParaRPr lang="en-US" sz="4400" b="1" dirty="0">
              <a:solidFill>
                <a:prstClr val="black"/>
              </a:solidFill>
              <a:cs typeface="Aria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926" y="124301"/>
            <a:ext cx="3469624" cy="497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a:spLocks noGrp="1"/>
          </p:cNvSpPr>
          <p:nvPr>
            <p:ph sz="quarter" idx="1"/>
          </p:nvPr>
        </p:nvSpPr>
        <p:spPr>
          <a:xfrm>
            <a:off x="152400" y="1066800"/>
            <a:ext cx="5181600" cy="5333088"/>
          </a:xfrm>
        </p:spPr>
        <p:txBody>
          <a:bodyPr>
            <a:noAutofit/>
          </a:bodyPr>
          <a:lstStyle/>
          <a:p>
            <a:pPr marL="0" indent="0">
              <a:spcBef>
                <a:spcPts val="0"/>
              </a:spcBef>
              <a:buNone/>
            </a:pPr>
            <a:r>
              <a:rPr lang="en-US" sz="1600" b="1" dirty="0" smtClean="0">
                <a:solidFill>
                  <a:srgbClr val="00CCFF"/>
                </a:solidFill>
              </a:rPr>
              <a:t>Why it’s for you:</a:t>
            </a:r>
            <a:endParaRPr lang="en-US" sz="1600" b="1" dirty="0">
              <a:solidFill>
                <a:srgbClr val="00CCFF"/>
              </a:solidFill>
            </a:endParaRPr>
          </a:p>
          <a:p>
            <a:pPr marL="0" indent="0">
              <a:spcBef>
                <a:spcPts val="0"/>
              </a:spcBef>
              <a:buNone/>
            </a:pPr>
            <a:r>
              <a:rPr lang="en-US" sz="1400" dirty="0" smtClean="0">
                <a:solidFill>
                  <a:srgbClr val="000000"/>
                </a:solidFill>
              </a:rPr>
              <a:t>For those who are extremely committed to achieving short-term weight loss goals, the Fat Shredder program is a high-intensity, two-week weight loss regimen. Through a focused food guide, a quick, but intense workout plan and use of TLS supplements, you’ll shred fat, add muscle and feel better, physically and emotionally, knowing you can do anything you set your mind to doing.</a:t>
            </a:r>
            <a:endParaRPr lang="en-US" sz="1400" dirty="0">
              <a:solidFill>
                <a:srgbClr val="000000"/>
              </a:solidFill>
            </a:endParaRPr>
          </a:p>
          <a:p>
            <a:pPr marL="0" indent="0">
              <a:spcBef>
                <a:spcPts val="0"/>
              </a:spcBef>
              <a:buNone/>
            </a:pPr>
            <a:r>
              <a:rPr lang="en-US" sz="1600" b="1" dirty="0">
                <a:solidFill>
                  <a:srgbClr val="00CCFF"/>
                </a:solidFill>
              </a:rPr>
              <a:t>What to expect:</a:t>
            </a:r>
          </a:p>
          <a:p>
            <a:pPr marL="0" indent="0">
              <a:spcBef>
                <a:spcPts val="0"/>
              </a:spcBef>
              <a:buNone/>
            </a:pPr>
            <a:r>
              <a:rPr lang="en-US" sz="1400" dirty="0" smtClean="0">
                <a:solidFill>
                  <a:srgbClr val="000000"/>
                </a:solidFill>
              </a:rPr>
              <a:t>Lose up to 10 pounds during this two-week program.</a:t>
            </a:r>
            <a:endParaRPr lang="en-US" sz="1400" dirty="0">
              <a:solidFill>
                <a:srgbClr val="000000"/>
              </a:solidFill>
            </a:endParaRPr>
          </a:p>
          <a:p>
            <a:pPr marL="0" indent="0">
              <a:spcBef>
                <a:spcPts val="0"/>
              </a:spcBef>
              <a:buNone/>
            </a:pPr>
            <a:r>
              <a:rPr lang="en-US" sz="1600" b="1" dirty="0">
                <a:solidFill>
                  <a:srgbClr val="00CCFF"/>
                </a:solidFill>
              </a:rPr>
              <a:t>What you’ll do:</a:t>
            </a:r>
          </a:p>
          <a:p>
            <a:pPr marL="0" indent="0">
              <a:spcBef>
                <a:spcPts val="0"/>
              </a:spcBef>
              <a:buNone/>
            </a:pPr>
            <a:r>
              <a:rPr lang="en-US" sz="1400" dirty="0">
                <a:solidFill>
                  <a:srgbClr val="000000"/>
                </a:solidFill>
              </a:rPr>
              <a:t>Follow a strict </a:t>
            </a:r>
            <a:r>
              <a:rPr lang="en-US" sz="1400" dirty="0" smtClean="0">
                <a:solidFill>
                  <a:srgbClr val="000000"/>
                </a:solidFill>
              </a:rPr>
              <a:t>meal plan with each day consisting of:</a:t>
            </a:r>
            <a:endParaRPr lang="en-US" sz="1400" dirty="0">
              <a:solidFill>
                <a:srgbClr val="000000"/>
              </a:solidFill>
            </a:endParaRPr>
          </a:p>
          <a:p>
            <a:pPr>
              <a:spcBef>
                <a:spcPts val="0"/>
              </a:spcBef>
            </a:pPr>
            <a:r>
              <a:rPr lang="en-US" sz="1400" dirty="0" smtClean="0">
                <a:solidFill>
                  <a:srgbClr val="000000"/>
                </a:solidFill>
              </a:rPr>
              <a:t>8-12 </a:t>
            </a:r>
            <a:r>
              <a:rPr lang="en-US" sz="1400" dirty="0">
                <a:solidFill>
                  <a:srgbClr val="000000"/>
                </a:solidFill>
              </a:rPr>
              <a:t>cups of vegetables</a:t>
            </a:r>
          </a:p>
          <a:p>
            <a:pPr>
              <a:spcBef>
                <a:spcPts val="0"/>
              </a:spcBef>
            </a:pPr>
            <a:r>
              <a:rPr lang="en-US" sz="1400" dirty="0" smtClean="0">
                <a:solidFill>
                  <a:srgbClr val="000000"/>
                </a:solidFill>
              </a:rPr>
              <a:t>2 TLS Nutrition Shakes</a:t>
            </a:r>
          </a:p>
          <a:p>
            <a:pPr>
              <a:spcBef>
                <a:spcPts val="0"/>
              </a:spcBef>
            </a:pPr>
            <a:r>
              <a:rPr lang="en-US" sz="1400" dirty="0" smtClean="0">
                <a:solidFill>
                  <a:srgbClr val="000000"/>
                </a:solidFill>
              </a:rPr>
              <a:t>3-4 servings of protein</a:t>
            </a:r>
          </a:p>
          <a:p>
            <a:pPr>
              <a:spcBef>
                <a:spcPts val="0"/>
              </a:spcBef>
            </a:pPr>
            <a:r>
              <a:rPr lang="en-US" sz="1400" dirty="0" smtClean="0">
                <a:solidFill>
                  <a:srgbClr val="000000"/>
                </a:solidFill>
              </a:rPr>
              <a:t>2 servings of good fats</a:t>
            </a:r>
          </a:p>
          <a:p>
            <a:pPr>
              <a:spcBef>
                <a:spcPts val="0"/>
              </a:spcBef>
            </a:pPr>
            <a:r>
              <a:rPr lang="en-US" sz="1400" dirty="0">
                <a:solidFill>
                  <a:srgbClr val="000000"/>
                </a:solidFill>
              </a:rPr>
              <a:t>2</a:t>
            </a:r>
            <a:r>
              <a:rPr lang="en-US" sz="1400" dirty="0" smtClean="0">
                <a:solidFill>
                  <a:srgbClr val="000000"/>
                </a:solidFill>
              </a:rPr>
              <a:t> servings of fruit</a:t>
            </a:r>
            <a:endParaRPr lang="en-US" sz="1400" dirty="0">
              <a:solidFill>
                <a:srgbClr val="000000"/>
              </a:solidFill>
            </a:endParaRPr>
          </a:p>
          <a:p>
            <a:pPr marL="0" indent="0">
              <a:spcBef>
                <a:spcPts val="0"/>
              </a:spcBef>
              <a:buNone/>
            </a:pPr>
            <a:r>
              <a:rPr lang="en-US" sz="1400" dirty="0" smtClean="0">
                <a:solidFill>
                  <a:srgbClr val="000000"/>
                </a:solidFill>
              </a:rPr>
              <a:t>Take TLS Supplements, as directed.</a:t>
            </a:r>
            <a:endParaRPr lang="en-US" sz="1400" dirty="0">
              <a:solidFill>
                <a:srgbClr val="000000"/>
              </a:solidFill>
            </a:endParaRPr>
          </a:p>
        </p:txBody>
      </p:sp>
    </p:spTree>
    <p:extLst>
      <p:ext uri="{BB962C8B-B14F-4D97-AF65-F5344CB8AC3E}">
        <p14:creationId xmlns:p14="http://schemas.microsoft.com/office/powerpoint/2010/main" val="1014598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 y="4287"/>
            <a:ext cx="5238750" cy="872014"/>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Rapid Results</a:t>
            </a:r>
            <a:endParaRPr lang="en-US" sz="4400" b="1" dirty="0">
              <a:solidFill>
                <a:prstClr val="black"/>
              </a:solidFill>
              <a:cs typeface="Aria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942" y="192281"/>
            <a:ext cx="3425371" cy="4951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sz="quarter" idx="1"/>
          </p:nvPr>
        </p:nvSpPr>
        <p:spPr>
          <a:xfrm>
            <a:off x="188686" y="1016001"/>
            <a:ext cx="5196114" cy="4861374"/>
          </a:xfrm>
        </p:spPr>
        <p:txBody>
          <a:bodyPr>
            <a:noAutofit/>
          </a:bodyPr>
          <a:lstStyle/>
          <a:p>
            <a:pPr marL="0" indent="0">
              <a:spcBef>
                <a:spcPts val="0"/>
              </a:spcBef>
              <a:buNone/>
            </a:pPr>
            <a:r>
              <a:rPr lang="en-US" sz="1500" b="1" dirty="0" smtClean="0">
                <a:solidFill>
                  <a:srgbClr val="00CCFF"/>
                </a:solidFill>
              </a:rPr>
              <a:t>Why it’s for you:</a:t>
            </a:r>
            <a:endParaRPr lang="en-US" sz="1500" b="1" dirty="0">
              <a:solidFill>
                <a:srgbClr val="00CCFF"/>
              </a:solidFill>
            </a:endParaRPr>
          </a:p>
          <a:p>
            <a:pPr marL="0" indent="0">
              <a:spcBef>
                <a:spcPts val="0"/>
              </a:spcBef>
              <a:buNone/>
            </a:pPr>
            <a:r>
              <a:rPr lang="en-US" sz="1500" dirty="0" smtClean="0">
                <a:solidFill>
                  <a:srgbClr val="000000"/>
                </a:solidFill>
              </a:rPr>
              <a:t>You’re motivated, dedicated and committed to do what it takes to reach your weight loss goals. You’re ready to break unhealthy habits and start shedding fat and inches.</a:t>
            </a:r>
            <a:endParaRPr lang="en-US" sz="1500" dirty="0">
              <a:solidFill>
                <a:srgbClr val="000000"/>
              </a:solidFill>
            </a:endParaRPr>
          </a:p>
          <a:p>
            <a:pPr marL="0" indent="0">
              <a:spcBef>
                <a:spcPts val="0"/>
              </a:spcBef>
              <a:buNone/>
            </a:pPr>
            <a:r>
              <a:rPr lang="en-US" sz="1500" b="1" dirty="0">
                <a:solidFill>
                  <a:srgbClr val="00CCFF"/>
                </a:solidFill>
              </a:rPr>
              <a:t>What to expect:</a:t>
            </a:r>
          </a:p>
          <a:p>
            <a:pPr marL="0" indent="0">
              <a:spcBef>
                <a:spcPts val="0"/>
              </a:spcBef>
              <a:buNone/>
            </a:pPr>
            <a:r>
              <a:rPr lang="en-US" sz="1500" dirty="0" smtClean="0">
                <a:solidFill>
                  <a:srgbClr val="000000"/>
                </a:solidFill>
              </a:rPr>
              <a:t>Lose 2-3 pounds per week.</a:t>
            </a:r>
            <a:endParaRPr lang="en-US" sz="1500" dirty="0">
              <a:solidFill>
                <a:srgbClr val="000000"/>
              </a:solidFill>
            </a:endParaRPr>
          </a:p>
          <a:p>
            <a:pPr marL="0" indent="0">
              <a:spcBef>
                <a:spcPts val="0"/>
              </a:spcBef>
              <a:buNone/>
            </a:pPr>
            <a:r>
              <a:rPr lang="en-US" sz="1500" b="1" dirty="0">
                <a:solidFill>
                  <a:srgbClr val="00CCFF"/>
                </a:solidFill>
              </a:rPr>
              <a:t>What you’ll do:</a:t>
            </a:r>
          </a:p>
          <a:p>
            <a:pPr marL="0" indent="0">
              <a:spcBef>
                <a:spcPts val="0"/>
              </a:spcBef>
              <a:buNone/>
            </a:pPr>
            <a:r>
              <a:rPr lang="en-US" sz="1500" dirty="0">
                <a:solidFill>
                  <a:srgbClr val="000000"/>
                </a:solidFill>
              </a:rPr>
              <a:t>Follow a strict </a:t>
            </a:r>
            <a:r>
              <a:rPr lang="en-US" sz="1500" dirty="0" smtClean="0">
                <a:solidFill>
                  <a:srgbClr val="000000"/>
                </a:solidFill>
              </a:rPr>
              <a:t>low-glycemic menu plan, with each day consisting of:</a:t>
            </a:r>
            <a:endParaRPr lang="en-US" sz="1500" dirty="0">
              <a:solidFill>
                <a:srgbClr val="000000"/>
              </a:solidFill>
            </a:endParaRPr>
          </a:p>
          <a:p>
            <a:pPr>
              <a:spcBef>
                <a:spcPts val="0"/>
              </a:spcBef>
            </a:pPr>
            <a:r>
              <a:rPr lang="en-US" sz="1500" dirty="0" smtClean="0">
                <a:solidFill>
                  <a:srgbClr val="000000"/>
                </a:solidFill>
              </a:rPr>
              <a:t>5-6 servings </a:t>
            </a:r>
            <a:r>
              <a:rPr lang="en-US" sz="1500" dirty="0">
                <a:solidFill>
                  <a:srgbClr val="000000"/>
                </a:solidFill>
              </a:rPr>
              <a:t>of </a:t>
            </a:r>
            <a:r>
              <a:rPr lang="en-US" sz="1500" dirty="0" smtClean="0">
                <a:solidFill>
                  <a:srgbClr val="000000"/>
                </a:solidFill>
              </a:rPr>
              <a:t>proteins</a:t>
            </a:r>
          </a:p>
          <a:p>
            <a:pPr>
              <a:spcBef>
                <a:spcPts val="0"/>
              </a:spcBef>
            </a:pPr>
            <a:r>
              <a:rPr lang="en-US" sz="1500" dirty="0" smtClean="0">
                <a:solidFill>
                  <a:srgbClr val="000000"/>
                </a:solidFill>
              </a:rPr>
              <a:t>6-12 servings of vegetables</a:t>
            </a:r>
          </a:p>
          <a:p>
            <a:pPr>
              <a:spcBef>
                <a:spcPts val="0"/>
              </a:spcBef>
            </a:pPr>
            <a:r>
              <a:rPr lang="en-US" sz="1500" dirty="0" smtClean="0">
                <a:solidFill>
                  <a:srgbClr val="000000"/>
                </a:solidFill>
              </a:rPr>
              <a:t>2 servings of dairy</a:t>
            </a:r>
          </a:p>
          <a:p>
            <a:pPr>
              <a:spcBef>
                <a:spcPts val="0"/>
              </a:spcBef>
            </a:pPr>
            <a:r>
              <a:rPr lang="en-US" sz="1500" dirty="0" smtClean="0">
                <a:solidFill>
                  <a:srgbClr val="000000"/>
                </a:solidFill>
              </a:rPr>
              <a:t>No grains or starches</a:t>
            </a:r>
          </a:p>
          <a:p>
            <a:pPr>
              <a:spcBef>
                <a:spcPts val="0"/>
              </a:spcBef>
            </a:pPr>
            <a:r>
              <a:rPr lang="en-US" sz="1500" dirty="0" smtClean="0">
                <a:solidFill>
                  <a:srgbClr val="000000"/>
                </a:solidFill>
              </a:rPr>
              <a:t>2 servings of good fats</a:t>
            </a:r>
          </a:p>
          <a:p>
            <a:pPr>
              <a:spcBef>
                <a:spcPts val="0"/>
              </a:spcBef>
            </a:pPr>
            <a:r>
              <a:rPr lang="en-US" sz="1500" dirty="0" smtClean="0">
                <a:solidFill>
                  <a:srgbClr val="000000"/>
                </a:solidFill>
              </a:rPr>
              <a:t>2 servings of fruits</a:t>
            </a:r>
            <a:endParaRPr lang="en-US" sz="1500" dirty="0">
              <a:solidFill>
                <a:srgbClr val="000000"/>
              </a:solidFill>
            </a:endParaRPr>
          </a:p>
          <a:p>
            <a:pPr marL="0" indent="0">
              <a:spcBef>
                <a:spcPts val="0"/>
              </a:spcBef>
              <a:buNone/>
            </a:pPr>
            <a:r>
              <a:rPr lang="en-US" sz="1500" dirty="0" smtClean="0">
                <a:solidFill>
                  <a:srgbClr val="000000"/>
                </a:solidFill>
              </a:rPr>
              <a:t>Exercise (4-5 days per week)</a:t>
            </a:r>
          </a:p>
          <a:p>
            <a:pPr marL="0" indent="0">
              <a:spcBef>
                <a:spcPts val="0"/>
              </a:spcBef>
              <a:buNone/>
            </a:pPr>
            <a:r>
              <a:rPr lang="en-US" sz="1500" dirty="0" smtClean="0">
                <a:solidFill>
                  <a:srgbClr val="000000"/>
                </a:solidFill>
              </a:rPr>
              <a:t>Take TLS Supplements, as directed.</a:t>
            </a:r>
            <a:endParaRPr lang="en-US" sz="1500" dirty="0">
              <a:solidFill>
                <a:srgbClr val="000000"/>
              </a:solidFill>
            </a:endParaRPr>
          </a:p>
        </p:txBody>
      </p:sp>
    </p:spTree>
    <p:extLst>
      <p:ext uri="{BB962C8B-B14F-4D97-AF65-F5344CB8AC3E}">
        <p14:creationId xmlns:p14="http://schemas.microsoft.com/office/powerpoint/2010/main" val="4223963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 y="4287"/>
            <a:ext cx="5238750" cy="872014"/>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Sure &amp; Steady</a:t>
            </a:r>
            <a:endParaRPr lang="en-US" sz="4400" b="1" dirty="0">
              <a:solidFill>
                <a:prstClr val="black"/>
              </a:solidFill>
              <a:cs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108" y="53274"/>
            <a:ext cx="3520263" cy="4949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1429" y="935274"/>
            <a:ext cx="5145314" cy="4278094"/>
          </a:xfrm>
          <a:prstGeom prst="rect">
            <a:avLst/>
          </a:prstGeom>
        </p:spPr>
        <p:txBody>
          <a:bodyPr wrap="square">
            <a:spAutoFit/>
          </a:bodyPr>
          <a:lstStyle/>
          <a:p>
            <a:r>
              <a:rPr lang="en-US" sz="1600" b="1" dirty="0">
                <a:solidFill>
                  <a:srgbClr val="00CCFF"/>
                </a:solidFill>
              </a:rPr>
              <a:t>Why it’s for you:</a:t>
            </a:r>
          </a:p>
          <a:p>
            <a:r>
              <a:rPr lang="en-US" sz="1400" dirty="0">
                <a:solidFill>
                  <a:srgbClr val="000000"/>
                </a:solidFill>
              </a:rPr>
              <a:t>Some people don’t dive right into the water; they ease their way in. The Sure &amp; Steady plan helps those individuals looking to make gradual changes to their lifestyle, one day at a time. Throughout this 12-sddk program, you’ll see that even small changes to your diet, regular exercise, and support from TLS supplements can help achieve a healthier you.</a:t>
            </a:r>
          </a:p>
          <a:p>
            <a:r>
              <a:rPr lang="en-US" sz="1600" b="1" dirty="0">
                <a:solidFill>
                  <a:srgbClr val="00CCFF"/>
                </a:solidFill>
              </a:rPr>
              <a:t>What to expect:</a:t>
            </a:r>
          </a:p>
          <a:p>
            <a:r>
              <a:rPr lang="en-US" sz="1400" dirty="0">
                <a:solidFill>
                  <a:srgbClr val="000000"/>
                </a:solidFill>
              </a:rPr>
              <a:t>Lose 1-2 pounds per week.</a:t>
            </a:r>
          </a:p>
          <a:p>
            <a:r>
              <a:rPr lang="en-US" sz="1600" b="1" dirty="0">
                <a:solidFill>
                  <a:srgbClr val="00CCFF"/>
                </a:solidFill>
              </a:rPr>
              <a:t>What you’ll do:</a:t>
            </a:r>
          </a:p>
          <a:p>
            <a:pPr marL="285750" indent="-285750">
              <a:spcBef>
                <a:spcPts val="0"/>
              </a:spcBef>
              <a:buFont typeface="Arial" panose="020B0604020202020204" pitchFamily="34" charset="0"/>
              <a:buChar char="•"/>
            </a:pPr>
            <a:r>
              <a:rPr lang="en-US" sz="1400" dirty="0">
                <a:solidFill>
                  <a:srgbClr val="000000"/>
                </a:solidFill>
              </a:rPr>
              <a:t>5-6 servings of proteins</a:t>
            </a:r>
          </a:p>
          <a:p>
            <a:pPr marL="285750" indent="-285750">
              <a:spcBef>
                <a:spcPts val="0"/>
              </a:spcBef>
              <a:buFont typeface="Arial" panose="020B0604020202020204" pitchFamily="34" charset="0"/>
              <a:buChar char="•"/>
            </a:pPr>
            <a:r>
              <a:rPr lang="en-US" sz="1400" dirty="0">
                <a:solidFill>
                  <a:srgbClr val="000000"/>
                </a:solidFill>
              </a:rPr>
              <a:t>6-12 servings of vegetables</a:t>
            </a:r>
          </a:p>
          <a:p>
            <a:pPr marL="285750" indent="-285750">
              <a:spcBef>
                <a:spcPts val="0"/>
              </a:spcBef>
              <a:buFont typeface="Arial" panose="020B0604020202020204" pitchFamily="34" charset="0"/>
              <a:buChar char="•"/>
            </a:pPr>
            <a:r>
              <a:rPr lang="en-US" sz="1400" dirty="0">
                <a:solidFill>
                  <a:srgbClr val="000000"/>
                </a:solidFill>
              </a:rPr>
              <a:t>2 servings of dairy</a:t>
            </a:r>
          </a:p>
          <a:p>
            <a:pPr marL="285750" indent="-285750">
              <a:spcBef>
                <a:spcPts val="0"/>
              </a:spcBef>
              <a:buFont typeface="Arial" panose="020B0604020202020204" pitchFamily="34" charset="0"/>
              <a:buChar char="•"/>
            </a:pPr>
            <a:r>
              <a:rPr lang="en-US" sz="1400" dirty="0">
                <a:solidFill>
                  <a:srgbClr val="000000"/>
                </a:solidFill>
              </a:rPr>
              <a:t>1 serving of starches</a:t>
            </a:r>
          </a:p>
          <a:p>
            <a:pPr marL="285750" indent="-285750">
              <a:spcBef>
                <a:spcPts val="0"/>
              </a:spcBef>
              <a:buFont typeface="Arial" panose="020B0604020202020204" pitchFamily="34" charset="0"/>
              <a:buChar char="•"/>
            </a:pPr>
            <a:r>
              <a:rPr lang="en-US" sz="1400" dirty="0">
                <a:solidFill>
                  <a:srgbClr val="000000"/>
                </a:solidFill>
              </a:rPr>
              <a:t>2 servings of good fats</a:t>
            </a:r>
          </a:p>
          <a:p>
            <a:pPr marL="285750" indent="-285750">
              <a:spcBef>
                <a:spcPts val="0"/>
              </a:spcBef>
              <a:buFont typeface="Arial" panose="020B0604020202020204" pitchFamily="34" charset="0"/>
              <a:buChar char="•"/>
            </a:pPr>
            <a:r>
              <a:rPr lang="en-US" sz="1400" dirty="0">
                <a:solidFill>
                  <a:srgbClr val="000000"/>
                </a:solidFill>
              </a:rPr>
              <a:t>1 serving of whole grains</a:t>
            </a:r>
          </a:p>
          <a:p>
            <a:pPr marL="285750" indent="-285750">
              <a:spcBef>
                <a:spcPts val="0"/>
              </a:spcBef>
              <a:buFont typeface="Arial" panose="020B0604020202020204" pitchFamily="34" charset="0"/>
              <a:buChar char="•"/>
            </a:pPr>
            <a:r>
              <a:rPr lang="en-US" sz="1400" dirty="0">
                <a:solidFill>
                  <a:srgbClr val="000000"/>
                </a:solidFill>
              </a:rPr>
              <a:t>2 servings of fruit</a:t>
            </a:r>
          </a:p>
          <a:p>
            <a:r>
              <a:rPr lang="en-US" sz="1400" dirty="0">
                <a:solidFill>
                  <a:srgbClr val="000000"/>
                </a:solidFill>
              </a:rPr>
              <a:t>Exercise (3-5 days per week)</a:t>
            </a:r>
          </a:p>
          <a:p>
            <a:r>
              <a:rPr lang="en-US" sz="1400" dirty="0">
                <a:solidFill>
                  <a:srgbClr val="000000"/>
                </a:solidFill>
              </a:rPr>
              <a:t>Take TLS Supplements, as directed.</a:t>
            </a:r>
          </a:p>
        </p:txBody>
      </p:sp>
    </p:spTree>
    <p:extLst>
      <p:ext uri="{BB962C8B-B14F-4D97-AF65-F5344CB8AC3E}">
        <p14:creationId xmlns:p14="http://schemas.microsoft.com/office/powerpoint/2010/main" val="1647493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 y="4287"/>
            <a:ext cx="5238750" cy="872014"/>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n w="18415" cmpd="sng">
                  <a:solidFill>
                    <a:srgbClr val="FFFFFF"/>
                  </a:solidFill>
                  <a:prstDash val="solid"/>
                </a:ln>
                <a:solidFill>
                  <a:prstClr val="black"/>
                </a:solidFill>
                <a:cs typeface="Arial"/>
              </a:rPr>
              <a:t>Continued Commitment</a:t>
            </a:r>
            <a:endParaRPr lang="en-US" sz="3200" b="1" dirty="0">
              <a:solidFill>
                <a:prstClr val="black"/>
              </a:solidFill>
              <a:cs typeface="Aria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096" y="208135"/>
            <a:ext cx="3449281" cy="493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0629" y="876301"/>
            <a:ext cx="5493657" cy="3847207"/>
          </a:xfrm>
          <a:prstGeom prst="rect">
            <a:avLst/>
          </a:prstGeom>
        </p:spPr>
        <p:txBody>
          <a:bodyPr wrap="square">
            <a:spAutoFit/>
          </a:bodyPr>
          <a:lstStyle/>
          <a:p>
            <a:r>
              <a:rPr lang="en-US" sz="1600" b="1" dirty="0">
                <a:solidFill>
                  <a:srgbClr val="00CCFF"/>
                </a:solidFill>
              </a:rPr>
              <a:t>Why it’s for you:</a:t>
            </a:r>
          </a:p>
          <a:p>
            <a:r>
              <a:rPr lang="en-US" sz="1400" dirty="0">
                <a:solidFill>
                  <a:srgbClr val="000000"/>
                </a:solidFill>
              </a:rPr>
              <a:t>You’re at a healthy weight and are looking to maintain a healthy lifestyle. You want to focus on maintaining optimal body composition but are looking for a plan with flexibility, allowing the occasional indulgence.</a:t>
            </a:r>
          </a:p>
          <a:p>
            <a:r>
              <a:rPr lang="en-US" sz="1600" b="1" dirty="0">
                <a:solidFill>
                  <a:srgbClr val="00CCFF"/>
                </a:solidFill>
              </a:rPr>
              <a:t>What to expect:</a:t>
            </a:r>
          </a:p>
          <a:p>
            <a:r>
              <a:rPr lang="en-US" sz="1400" dirty="0">
                <a:solidFill>
                  <a:srgbClr val="000000"/>
                </a:solidFill>
              </a:rPr>
              <a:t>Healthy, everyday living at your target weight.</a:t>
            </a:r>
          </a:p>
          <a:p>
            <a:r>
              <a:rPr lang="en-US" sz="1600" b="1" dirty="0">
                <a:solidFill>
                  <a:srgbClr val="00CCFF"/>
                </a:solidFill>
              </a:rPr>
              <a:t>What you’ll do:</a:t>
            </a:r>
          </a:p>
          <a:p>
            <a:r>
              <a:rPr lang="en-US" sz="1400" dirty="0">
                <a:solidFill>
                  <a:srgbClr val="000000"/>
                </a:solidFill>
              </a:rPr>
              <a:t>Follow a balanced and healthy menu plan, with each day consisting of:</a:t>
            </a:r>
          </a:p>
          <a:p>
            <a:pPr marL="285750" indent="-285750">
              <a:spcBef>
                <a:spcPts val="0"/>
              </a:spcBef>
              <a:buFont typeface="Arial" panose="020B0604020202020204" pitchFamily="34" charset="0"/>
              <a:buChar char="•"/>
            </a:pPr>
            <a:r>
              <a:rPr lang="en-US" sz="1400" dirty="0">
                <a:solidFill>
                  <a:srgbClr val="000000"/>
                </a:solidFill>
              </a:rPr>
              <a:t>5-6 servings of proteins</a:t>
            </a:r>
          </a:p>
          <a:p>
            <a:pPr marL="285750" indent="-285750">
              <a:spcBef>
                <a:spcPts val="0"/>
              </a:spcBef>
              <a:buFont typeface="Arial" panose="020B0604020202020204" pitchFamily="34" charset="0"/>
              <a:buChar char="•"/>
            </a:pPr>
            <a:r>
              <a:rPr lang="en-US" sz="1400" dirty="0">
                <a:solidFill>
                  <a:srgbClr val="000000"/>
                </a:solidFill>
              </a:rPr>
              <a:t>6-8 servings of vegetables</a:t>
            </a:r>
          </a:p>
          <a:p>
            <a:pPr marL="285750" indent="-285750">
              <a:spcBef>
                <a:spcPts val="0"/>
              </a:spcBef>
              <a:buFont typeface="Arial" panose="020B0604020202020204" pitchFamily="34" charset="0"/>
              <a:buChar char="•"/>
            </a:pPr>
            <a:r>
              <a:rPr lang="en-US" sz="1400" dirty="0">
                <a:solidFill>
                  <a:srgbClr val="000000"/>
                </a:solidFill>
              </a:rPr>
              <a:t>2 servings of dairy</a:t>
            </a:r>
          </a:p>
          <a:p>
            <a:pPr marL="285750" indent="-285750">
              <a:spcBef>
                <a:spcPts val="0"/>
              </a:spcBef>
              <a:buFont typeface="Arial" panose="020B0604020202020204" pitchFamily="34" charset="0"/>
              <a:buChar char="•"/>
            </a:pPr>
            <a:r>
              <a:rPr lang="en-US" sz="1400" dirty="0">
                <a:solidFill>
                  <a:srgbClr val="000000"/>
                </a:solidFill>
              </a:rPr>
              <a:t>1 serving of starches</a:t>
            </a:r>
          </a:p>
          <a:p>
            <a:pPr marL="285750" indent="-285750">
              <a:spcBef>
                <a:spcPts val="0"/>
              </a:spcBef>
              <a:buFont typeface="Arial" panose="020B0604020202020204" pitchFamily="34" charset="0"/>
              <a:buChar char="•"/>
            </a:pPr>
            <a:r>
              <a:rPr lang="en-US" sz="1400" dirty="0">
                <a:solidFill>
                  <a:srgbClr val="000000"/>
                </a:solidFill>
              </a:rPr>
              <a:t>2 servings of good fats</a:t>
            </a:r>
          </a:p>
          <a:p>
            <a:pPr marL="285750" indent="-285750">
              <a:spcBef>
                <a:spcPts val="0"/>
              </a:spcBef>
              <a:buFont typeface="Arial" panose="020B0604020202020204" pitchFamily="34" charset="0"/>
              <a:buChar char="•"/>
            </a:pPr>
            <a:r>
              <a:rPr lang="en-US" sz="1400" dirty="0">
                <a:solidFill>
                  <a:srgbClr val="000000"/>
                </a:solidFill>
              </a:rPr>
              <a:t>2 servings of whole grains</a:t>
            </a:r>
          </a:p>
          <a:p>
            <a:pPr marL="285750" indent="-285750">
              <a:spcBef>
                <a:spcPts val="0"/>
              </a:spcBef>
              <a:buFont typeface="Arial" panose="020B0604020202020204" pitchFamily="34" charset="0"/>
              <a:buChar char="•"/>
            </a:pPr>
            <a:r>
              <a:rPr lang="en-US" sz="1400" dirty="0">
                <a:solidFill>
                  <a:srgbClr val="000000"/>
                </a:solidFill>
              </a:rPr>
              <a:t>2 servings of fruit</a:t>
            </a:r>
          </a:p>
          <a:p>
            <a:r>
              <a:rPr lang="en-US" sz="1400" dirty="0">
                <a:solidFill>
                  <a:srgbClr val="000000"/>
                </a:solidFill>
              </a:rPr>
              <a:t>Exercise (4-5 days per week)</a:t>
            </a:r>
          </a:p>
          <a:p>
            <a:r>
              <a:rPr lang="en-US" sz="1400" dirty="0">
                <a:solidFill>
                  <a:srgbClr val="000000"/>
                </a:solidFill>
              </a:rPr>
              <a:t>Continue use of TLS Supplements, as needed.</a:t>
            </a:r>
          </a:p>
        </p:txBody>
      </p:sp>
    </p:spTree>
    <p:extLst>
      <p:ext uri="{BB962C8B-B14F-4D97-AF65-F5344CB8AC3E}">
        <p14:creationId xmlns:p14="http://schemas.microsoft.com/office/powerpoint/2010/main" val="957118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 y="4287"/>
            <a:ext cx="5238750" cy="872014"/>
          </a:xfrm>
          <a:prstGeom prst="rect">
            <a:avLst/>
          </a:prstGeom>
          <a:solidFill>
            <a:srgbClr val="AEE4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ln w="18415" cmpd="sng">
                  <a:solidFill>
                    <a:srgbClr val="FFFFFF"/>
                  </a:solidFill>
                  <a:prstDash val="solid"/>
                </a:ln>
                <a:solidFill>
                  <a:prstClr val="black"/>
                </a:solidFill>
                <a:cs typeface="Arial"/>
              </a:rPr>
              <a:t>Trim Tea</a:t>
            </a:r>
            <a:endParaRPr lang="en-US" sz="4400" b="1" dirty="0">
              <a:solidFill>
                <a:prstClr val="black"/>
              </a:solidFill>
              <a:cs typeface="Arial"/>
            </a:endParaRPr>
          </a:p>
        </p:txBody>
      </p:sp>
      <p:sp>
        <p:nvSpPr>
          <p:cNvPr id="6" name="Rectangle 5"/>
          <p:cNvSpPr/>
          <p:nvPr/>
        </p:nvSpPr>
        <p:spPr>
          <a:xfrm>
            <a:off x="0" y="928360"/>
            <a:ext cx="5137392" cy="42151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a:spLocks noGrp="1"/>
          </p:cNvSpPr>
          <p:nvPr>
            <p:ph sz="quarter" idx="1"/>
          </p:nvPr>
        </p:nvSpPr>
        <p:spPr>
          <a:xfrm>
            <a:off x="317138" y="924827"/>
            <a:ext cx="4553263" cy="3999816"/>
          </a:xfrm>
          <a:solidFill>
            <a:schemeClr val="bg1"/>
          </a:solidFill>
        </p:spPr>
        <p:txBody>
          <a:bodyPr>
            <a:noAutofit/>
          </a:bodyPr>
          <a:lstStyle/>
          <a:p>
            <a:pPr marL="0" indent="0">
              <a:buNone/>
            </a:pPr>
            <a:r>
              <a:rPr lang="en-US" sz="2000" b="1" dirty="0" smtClean="0">
                <a:solidFill>
                  <a:srgbClr val="00CCFF"/>
                </a:solidFill>
                <a:cs typeface="Arial" panose="020B0604020202020204" pitchFamily="34" charset="0"/>
              </a:rPr>
              <a:t>Why it’s for you:</a:t>
            </a:r>
            <a:endParaRPr lang="en-US" sz="2000" b="1" dirty="0">
              <a:solidFill>
                <a:srgbClr val="00CCFF"/>
              </a:solidFill>
              <a:cs typeface="Arial" panose="020B0604020202020204" pitchFamily="34" charset="0"/>
            </a:endParaRPr>
          </a:p>
          <a:p>
            <a:pPr marL="0" indent="0">
              <a:buNone/>
            </a:pPr>
            <a:r>
              <a:rPr lang="en-US" sz="1400" dirty="0"/>
              <a:t>You’re committed to making some healthy changes while </a:t>
            </a:r>
            <a:r>
              <a:rPr lang="en-US" sz="1400" dirty="0" smtClean="0"/>
              <a:t>drinking </a:t>
            </a:r>
            <a:r>
              <a:rPr lang="en-US" sz="1400" dirty="0"/>
              <a:t>one serving of </a:t>
            </a:r>
            <a:r>
              <a:rPr lang="en-US" sz="1400" dirty="0" smtClean="0"/>
              <a:t>TLS® </a:t>
            </a:r>
            <a:r>
              <a:rPr lang="en-US" sz="1400" dirty="0"/>
              <a:t>Trim Tea daily.  </a:t>
            </a:r>
          </a:p>
          <a:p>
            <a:pPr marL="0" indent="0">
              <a:buNone/>
            </a:pPr>
            <a:r>
              <a:rPr lang="en-US" sz="2000" b="1" dirty="0" smtClean="0">
                <a:solidFill>
                  <a:srgbClr val="00CCFF"/>
                </a:solidFill>
                <a:cs typeface="Arial" panose="020B0604020202020204" pitchFamily="34" charset="0"/>
              </a:rPr>
              <a:t>What </a:t>
            </a:r>
            <a:r>
              <a:rPr lang="en-US" sz="2000" b="1" dirty="0">
                <a:solidFill>
                  <a:srgbClr val="00CCFF"/>
                </a:solidFill>
                <a:cs typeface="Arial" panose="020B0604020202020204" pitchFamily="34" charset="0"/>
              </a:rPr>
              <a:t>you’ll do:</a:t>
            </a:r>
          </a:p>
          <a:p>
            <a:pPr marL="0" indent="0">
              <a:spcBef>
                <a:spcPts val="0"/>
              </a:spcBef>
              <a:buNone/>
            </a:pPr>
            <a:r>
              <a:rPr lang="en-US" sz="1400" dirty="0"/>
              <a:t>Follow the Trim </a:t>
            </a:r>
            <a:r>
              <a:rPr lang="en-US" sz="1400" dirty="0" smtClean="0"/>
              <a:t>Tea </a:t>
            </a:r>
            <a:r>
              <a:rPr lang="en-US" sz="1400" dirty="0"/>
              <a:t>low-glycemic menu plan, with each day </a:t>
            </a:r>
          </a:p>
          <a:p>
            <a:pPr marL="0" indent="0">
              <a:spcBef>
                <a:spcPts val="0"/>
              </a:spcBef>
              <a:buNone/>
            </a:pPr>
            <a:r>
              <a:rPr lang="en-US" sz="1400" dirty="0"/>
              <a:t>consisting of:</a:t>
            </a:r>
          </a:p>
          <a:p>
            <a:pPr marL="285750" indent="-285750"/>
            <a:r>
              <a:rPr lang="en-US" sz="1400" dirty="0"/>
              <a:t>5 servings protein</a:t>
            </a:r>
          </a:p>
          <a:p>
            <a:pPr marL="285750" indent="-285750"/>
            <a:r>
              <a:rPr lang="en-US" sz="1400" dirty="0"/>
              <a:t>6-8 servings of vegetables</a:t>
            </a:r>
          </a:p>
          <a:p>
            <a:pPr marL="285750" indent="-285750"/>
            <a:r>
              <a:rPr lang="en-US" sz="1400" dirty="0"/>
              <a:t>2 fruits</a:t>
            </a:r>
          </a:p>
          <a:p>
            <a:pPr marL="285750" indent="-285750"/>
            <a:r>
              <a:rPr lang="en-US" sz="1400" dirty="0"/>
              <a:t>2 servings of good fats</a:t>
            </a:r>
          </a:p>
          <a:p>
            <a:pPr marL="285750" indent="-285750"/>
            <a:r>
              <a:rPr lang="en-US" sz="1400" dirty="0"/>
              <a:t>1 serving dairy</a:t>
            </a:r>
          </a:p>
          <a:p>
            <a:pPr marL="285750" indent="-285750"/>
            <a:r>
              <a:rPr lang="en-US" sz="1400" dirty="0"/>
              <a:t>No grains</a:t>
            </a:r>
          </a:p>
          <a:p>
            <a:pPr marL="285750" indent="-285750"/>
            <a:r>
              <a:rPr lang="en-US" sz="1400" dirty="0"/>
              <a:t>Exercise 3 days per week</a:t>
            </a:r>
          </a:p>
          <a:p>
            <a:pPr marL="285750" indent="-285750"/>
            <a:r>
              <a:rPr lang="en-US" sz="1400" dirty="0"/>
              <a:t>Take TLS Trim Tea once daily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225" y="-18727"/>
            <a:ext cx="3619500" cy="5171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933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9" y="842878"/>
            <a:ext cx="2486836" cy="3450887"/>
          </a:xfrm>
        </p:spPr>
        <p:txBody>
          <a:bodyPr>
            <a:normAutofit/>
          </a:bodyPr>
          <a:lstStyle/>
          <a:p>
            <a:pPr algn="ctr"/>
            <a:r>
              <a:rPr lang="en-US" sz="4000" dirty="0" smtClean="0">
                <a:effectLst>
                  <a:outerShdw blurRad="38100" dist="38100" dir="2700000" algn="tl">
                    <a:srgbClr val="000000">
                      <a:alpha val="43137"/>
                    </a:srgbClr>
                  </a:outerShdw>
                </a:effectLst>
                <a:latin typeface="Calibri" panose="020F0502020204030204" pitchFamily="34" charset="0"/>
              </a:rPr>
              <a:t>TLS® 21-Day Challenge</a:t>
            </a:r>
            <a:r>
              <a:rPr lang="en-US" sz="3600" dirty="0" smtClean="0">
                <a:effectLst>
                  <a:outerShdw blurRad="38100" dist="38100" dir="2700000" algn="tl">
                    <a:srgbClr val="000000">
                      <a:alpha val="43137"/>
                    </a:srgbClr>
                  </a:outerShdw>
                </a:effectLst>
                <a:latin typeface="Calibri" panose="020F0502020204030204" pitchFamily="34" charset="0"/>
              </a:rPr>
              <a:t>... </a:t>
            </a:r>
            <a:r>
              <a:rPr lang="en-US" sz="3200" dirty="0" smtClean="0">
                <a:effectLst>
                  <a:outerShdw blurRad="38100" dist="38100" dir="2700000" algn="tl">
                    <a:srgbClr val="000000">
                      <a:alpha val="43137"/>
                    </a:srgbClr>
                  </a:outerShdw>
                </a:effectLst>
                <a:latin typeface="Calibri" panose="020F0502020204030204" pitchFamily="34" charset="0"/>
              </a:rPr>
              <a:t>reveal a new you in just three weeks!</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1"/>
          </p:nvPr>
        </p:nvSpPr>
        <p:spPr>
          <a:xfrm>
            <a:off x="2901951" y="924306"/>
            <a:ext cx="5486400" cy="3840480"/>
          </a:xfrm>
        </p:spPr>
        <p:txBody>
          <a:bodyPr anchor="t">
            <a:normAutofit/>
          </a:bodyPr>
          <a:lstStyle/>
          <a:p>
            <a:pPr>
              <a:buClr>
                <a:schemeClr val="tx1">
                  <a:lumMod val="95000"/>
                  <a:lumOff val="5000"/>
                </a:schemeClr>
              </a:buClr>
            </a:pPr>
            <a:r>
              <a:rPr lang="en-US" sz="3200" dirty="0">
                <a:latin typeface="Calibri" panose="020F0502020204030204" pitchFamily="34" charset="0"/>
              </a:rPr>
              <a:t>For those interested in fast results for 21 days</a:t>
            </a:r>
          </a:p>
          <a:p>
            <a:pPr>
              <a:buClr>
                <a:schemeClr val="tx1">
                  <a:lumMod val="95000"/>
                  <a:lumOff val="5000"/>
                </a:schemeClr>
              </a:buClr>
            </a:pPr>
            <a:endParaRPr lang="en-US" sz="1600" dirty="0">
              <a:latin typeface="Calibri" panose="020F0502020204030204" pitchFamily="34" charset="0"/>
            </a:endParaRPr>
          </a:p>
          <a:p>
            <a:pPr>
              <a:buClr>
                <a:schemeClr val="tx1">
                  <a:lumMod val="95000"/>
                  <a:lumOff val="5000"/>
                </a:schemeClr>
              </a:buClr>
            </a:pPr>
            <a:r>
              <a:rPr lang="en-US" sz="3200" dirty="0">
                <a:latin typeface="Calibri" panose="020F0502020204030204" pitchFamily="34" charset="0"/>
              </a:rPr>
              <a:t>Phase 1 &amp; 2</a:t>
            </a:r>
          </a:p>
          <a:p>
            <a:pPr>
              <a:buClr>
                <a:schemeClr val="tx1">
                  <a:lumMod val="95000"/>
                  <a:lumOff val="5000"/>
                </a:schemeClr>
              </a:buClr>
            </a:pPr>
            <a:endParaRPr lang="en-US" sz="1600" dirty="0">
              <a:latin typeface="Calibri" panose="020F0502020204030204" pitchFamily="34" charset="0"/>
            </a:endParaRPr>
          </a:p>
          <a:p>
            <a:pPr>
              <a:buClr>
                <a:schemeClr val="tx1">
                  <a:lumMod val="95000"/>
                  <a:lumOff val="5000"/>
                </a:schemeClr>
              </a:buClr>
            </a:pPr>
            <a:r>
              <a:rPr lang="en-US" sz="3200" dirty="0">
                <a:latin typeface="Calibri" panose="020F0502020204030204" pitchFamily="34" charset="0"/>
              </a:rPr>
              <a:t>Kit helps you commit &amp; has everything you need to succeed!</a:t>
            </a:r>
          </a:p>
        </p:txBody>
      </p:sp>
      <p:pic>
        <p:nvPicPr>
          <p:cNvPr id="5" name="Picture 2" descr="T:\TLS\LOGOS\USA\USCAN_ENG_tlsWeightLossSolutionLogo1_0711OUT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8075" y="61839"/>
            <a:ext cx="1019513" cy="89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642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036" y="0"/>
            <a:ext cx="6910389" cy="503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30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39" y="842878"/>
            <a:ext cx="2410636" cy="3450887"/>
          </a:xfrm>
        </p:spPr>
        <p:txBody>
          <a:bodyPr>
            <a:normAutofit/>
          </a:bodyPr>
          <a:lstStyle/>
          <a:p>
            <a:pPr algn="ctr"/>
            <a:r>
              <a:rPr lang="en-US" sz="4000" dirty="0" smtClean="0">
                <a:effectLst>
                  <a:outerShdw blurRad="38100" dist="38100" dir="2700000" algn="tl">
                    <a:srgbClr val="000000">
                      <a:alpha val="43137"/>
                    </a:srgbClr>
                  </a:outerShdw>
                </a:effectLst>
                <a:latin typeface="Calibri" panose="020F0502020204030204" pitchFamily="34" charset="0"/>
              </a:rPr>
              <a:t>TLS</a:t>
            </a:r>
            <a:r>
              <a:rPr lang="en-US" sz="3300" dirty="0" smtClean="0">
                <a:effectLst>
                  <a:outerShdw blurRad="38100" dist="38100" dir="2700000" algn="tl">
                    <a:srgbClr val="000000">
                      <a:alpha val="43137"/>
                    </a:srgbClr>
                  </a:outerShdw>
                </a:effectLst>
                <a:latin typeface="Calibri" panose="020F0502020204030204" pitchFamily="34" charset="0"/>
              </a:rPr>
              <a:t> is the...</a:t>
            </a:r>
            <a:br>
              <a:rPr lang="en-US" sz="3300" dirty="0" smtClean="0">
                <a:effectLst>
                  <a:outerShdw blurRad="38100" dist="38100" dir="2700000" algn="tl">
                    <a:srgbClr val="000000">
                      <a:alpha val="43137"/>
                    </a:srgbClr>
                  </a:outerShdw>
                </a:effectLst>
                <a:latin typeface="Calibri" panose="020F0502020204030204" pitchFamily="34" charset="0"/>
              </a:rPr>
            </a:br>
            <a:r>
              <a:rPr lang="en-US" sz="4000" dirty="0" smtClean="0">
                <a:effectLst>
                  <a:outerShdw blurRad="38100" dist="38100" dir="2700000" algn="tl">
                    <a:srgbClr val="000000">
                      <a:alpha val="43137"/>
                    </a:srgbClr>
                  </a:outerShdw>
                </a:effectLst>
                <a:latin typeface="Calibri" panose="020F0502020204030204" pitchFamily="34" charset="0"/>
              </a:rPr>
              <a:t>RIGHT</a:t>
            </a:r>
            <a:br>
              <a:rPr lang="en-US" sz="4000" dirty="0" smtClean="0">
                <a:effectLst>
                  <a:outerShdw blurRad="38100" dist="38100" dir="2700000" algn="tl">
                    <a:srgbClr val="000000">
                      <a:alpha val="43137"/>
                    </a:srgbClr>
                  </a:outerShdw>
                </a:effectLst>
                <a:latin typeface="Calibri" panose="020F0502020204030204" pitchFamily="34" charset="0"/>
              </a:rPr>
            </a:br>
            <a:r>
              <a:rPr lang="en-US" sz="4000" dirty="0" smtClean="0">
                <a:effectLst>
                  <a:outerShdw blurRad="38100" dist="38100" dir="2700000" algn="tl">
                    <a:srgbClr val="000000">
                      <a:alpha val="43137"/>
                    </a:srgbClr>
                  </a:outerShdw>
                </a:effectLst>
                <a:latin typeface="Calibri" panose="020F0502020204030204" pitchFamily="34" charset="0"/>
              </a:rPr>
              <a:t>PROGRAM</a:t>
            </a:r>
            <a:endParaRPr lang="en-US" sz="4000"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1"/>
          </p:nvPr>
        </p:nvSpPr>
        <p:spPr>
          <a:xfrm>
            <a:off x="2901951" y="914781"/>
            <a:ext cx="5486400" cy="3840480"/>
          </a:xfrm>
        </p:spPr>
        <p:txBody>
          <a:bodyPr anchor="t">
            <a:normAutofit/>
          </a:bodyPr>
          <a:lstStyle/>
          <a:p>
            <a:r>
              <a:rPr lang="en-US" sz="3200" dirty="0" smtClean="0">
                <a:latin typeface="Calibri" panose="020F0502020204030204" pitchFamily="34" charset="0"/>
              </a:rPr>
              <a:t>Backed by Science</a:t>
            </a:r>
          </a:p>
          <a:p>
            <a:r>
              <a:rPr lang="en-US" sz="3200" dirty="0" smtClean="0">
                <a:latin typeface="Calibri" panose="020F0502020204030204" pitchFamily="34" charset="0"/>
              </a:rPr>
              <a:t>Comprehensive</a:t>
            </a:r>
          </a:p>
          <a:p>
            <a:r>
              <a:rPr lang="en-US" sz="3200" dirty="0" smtClean="0">
                <a:latin typeface="Calibri" panose="020F0502020204030204" pitchFamily="34" charset="0"/>
              </a:rPr>
              <a:t>Customizable</a:t>
            </a:r>
          </a:p>
          <a:p>
            <a:r>
              <a:rPr lang="en-US" sz="3200" dirty="0" smtClean="0">
                <a:latin typeface="Calibri" panose="020F0502020204030204" pitchFamily="34" charset="0"/>
              </a:rPr>
              <a:t>Focus of Fat and Inches Lost</a:t>
            </a:r>
          </a:p>
          <a:p>
            <a:r>
              <a:rPr lang="en-US" sz="3200" dirty="0" smtClean="0">
                <a:latin typeface="Calibri" panose="020F0502020204030204" pitchFamily="34" charset="0"/>
              </a:rPr>
              <a:t>Teaches You How To Eat</a:t>
            </a:r>
          </a:p>
          <a:p>
            <a:r>
              <a:rPr lang="en-US" sz="3200" dirty="0" smtClean="0">
                <a:latin typeface="Calibri" panose="020F0502020204030204" pitchFamily="34" charset="0"/>
              </a:rPr>
              <a:t>Lifestyle Program</a:t>
            </a:r>
            <a:endParaRPr lang="en-US" sz="3200" dirty="0">
              <a:latin typeface="Calibri" panose="020F0502020204030204" pitchFamily="34" charset="0"/>
            </a:endParaRPr>
          </a:p>
        </p:txBody>
      </p:sp>
      <p:pic>
        <p:nvPicPr>
          <p:cNvPr id="5" name="Picture 2" descr="T:\TLS\LOGOS\USA\USCAN_ENG_tlsWeightLossSolutionLogo1_0711OUT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075" y="61839"/>
            <a:ext cx="1019513" cy="89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430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age result for measure wa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72491"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62425" y="428625"/>
            <a:ext cx="3872855" cy="769441"/>
          </a:xfrm>
          <a:prstGeom prst="rect">
            <a:avLst/>
          </a:prstGeom>
          <a:noFill/>
        </p:spPr>
        <p:txBody>
          <a:bodyPr wrap="none" rtlCol="0">
            <a:spAutoFit/>
          </a:bodyPr>
          <a:lstStyle/>
          <a:p>
            <a:pPr algn="ctr"/>
            <a:r>
              <a:rPr lang="en-US" sz="4400" b="1" i="1" dirty="0" smtClean="0">
                <a:solidFill>
                  <a:srgbClr val="C00000"/>
                </a:solidFill>
              </a:rPr>
              <a:t>Are you ready...</a:t>
            </a:r>
            <a:endParaRPr lang="en-US" sz="4400" b="1" i="1" dirty="0">
              <a:solidFill>
                <a:srgbClr val="C00000"/>
              </a:solidFill>
            </a:endParaRPr>
          </a:p>
        </p:txBody>
      </p:sp>
      <p:sp>
        <p:nvSpPr>
          <p:cNvPr id="7" name="Content Placeholder 2"/>
          <p:cNvSpPr txBox="1">
            <a:spLocks/>
          </p:cNvSpPr>
          <p:nvPr/>
        </p:nvSpPr>
        <p:spPr>
          <a:xfrm>
            <a:off x="3848101" y="1198066"/>
            <a:ext cx="5000624" cy="33944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tx1">
                    <a:lumMod val="65000"/>
                    <a:lumOff val="35000"/>
                  </a:schemeClr>
                </a:solidFill>
              </a:rPr>
              <a:t>Feel </a:t>
            </a:r>
            <a:r>
              <a:rPr lang="en-US" smtClean="0">
                <a:solidFill>
                  <a:schemeClr val="tx1">
                    <a:lumMod val="65000"/>
                    <a:lumOff val="35000"/>
                  </a:schemeClr>
                </a:solidFill>
              </a:rPr>
              <a:t>and look great</a:t>
            </a:r>
            <a:r>
              <a:rPr lang="en-US" dirty="0" smtClean="0">
                <a:solidFill>
                  <a:schemeClr val="tx1">
                    <a:lumMod val="65000"/>
                    <a:lumOff val="35000"/>
                  </a:schemeClr>
                </a:solidFill>
              </a:rPr>
              <a:t>?</a:t>
            </a:r>
          </a:p>
          <a:p>
            <a:r>
              <a:rPr lang="en-US" dirty="0" smtClean="0">
                <a:solidFill>
                  <a:schemeClr val="tx1">
                    <a:lumMod val="65000"/>
                    <a:lumOff val="35000"/>
                  </a:schemeClr>
                </a:solidFill>
              </a:rPr>
              <a:t>Lose weight, body fat, &amp; inches?</a:t>
            </a:r>
          </a:p>
          <a:p>
            <a:r>
              <a:rPr lang="en-US" dirty="0" smtClean="0">
                <a:solidFill>
                  <a:schemeClr val="tx1">
                    <a:lumMod val="65000"/>
                    <a:lumOff val="35000"/>
                  </a:schemeClr>
                </a:solidFill>
              </a:rPr>
              <a:t>More energy?</a:t>
            </a:r>
          </a:p>
          <a:p>
            <a:r>
              <a:rPr lang="en-US" dirty="0" smtClean="0">
                <a:solidFill>
                  <a:schemeClr val="tx1">
                    <a:lumMod val="65000"/>
                    <a:lumOff val="35000"/>
                  </a:schemeClr>
                </a:solidFill>
              </a:rPr>
              <a:t>Improve your health?</a:t>
            </a:r>
          </a:p>
          <a:p>
            <a:pPr marL="0" indent="0">
              <a:buFont typeface="Arial"/>
              <a:buNone/>
            </a:pPr>
            <a:endParaRPr lang="en-US" dirty="0">
              <a:solidFill>
                <a:schemeClr val="tx1">
                  <a:lumMod val="65000"/>
                  <a:lumOff val="35000"/>
                </a:schemeClr>
              </a:solidFill>
            </a:endParaRPr>
          </a:p>
        </p:txBody>
      </p:sp>
    </p:spTree>
    <p:extLst>
      <p:ext uri="{BB962C8B-B14F-4D97-AF65-F5344CB8AC3E}">
        <p14:creationId xmlns:p14="http://schemas.microsoft.com/office/powerpoint/2010/main" val="2802336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64" y="842878"/>
            <a:ext cx="2410636" cy="3450887"/>
          </a:xfrm>
        </p:spPr>
        <p:txBody>
          <a:bodyPr>
            <a:normAutofit/>
          </a:bodyPr>
          <a:lstStyle/>
          <a:p>
            <a:pPr algn="ctr"/>
            <a:r>
              <a:rPr lang="en-US" sz="4000" dirty="0" smtClean="0">
                <a:effectLst>
                  <a:outerShdw blurRad="38100" dist="38100" dir="2700000" algn="tl">
                    <a:srgbClr val="000000">
                      <a:alpha val="43137"/>
                    </a:srgbClr>
                  </a:outerShdw>
                </a:effectLst>
                <a:latin typeface="Calibri" panose="020F0502020204030204" pitchFamily="34" charset="0"/>
              </a:rPr>
              <a:t>How do I get started...</a:t>
            </a:r>
            <a:endParaRPr lang="en-US" sz="4000"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1"/>
          </p:nvPr>
        </p:nvSpPr>
        <p:spPr>
          <a:xfrm>
            <a:off x="2901951" y="423426"/>
            <a:ext cx="5486400" cy="3840480"/>
          </a:xfrm>
        </p:spPr>
        <p:txBody>
          <a:bodyPr anchor="t">
            <a:normAutofit/>
          </a:bodyPr>
          <a:lstStyle/>
          <a:p>
            <a:pPr marL="0" indent="0">
              <a:buNone/>
            </a:pPr>
            <a:r>
              <a:rPr lang="en-US" sz="3200" dirty="0" smtClean="0">
                <a:latin typeface="Calibri" panose="020F0502020204030204" pitchFamily="34" charset="0"/>
              </a:rPr>
              <a:t> </a:t>
            </a:r>
          </a:p>
          <a:p>
            <a:r>
              <a:rPr lang="en-US" sz="3200" dirty="0" smtClean="0">
                <a:latin typeface="Calibri" panose="020F0502020204030204" pitchFamily="34" charset="0"/>
              </a:rPr>
              <a:t> Take the weight loss profile</a:t>
            </a:r>
          </a:p>
          <a:p>
            <a:r>
              <a:rPr lang="en-US" sz="3200" dirty="0" smtClean="0">
                <a:solidFill>
                  <a:srgbClr val="000000">
                    <a:lumMod val="65000"/>
                    <a:lumOff val="35000"/>
                  </a:srgbClr>
                </a:solidFill>
                <a:latin typeface="Calibri" panose="020F0502020204030204" pitchFamily="34" charset="0"/>
              </a:rPr>
              <a:t> Enroll </a:t>
            </a:r>
            <a:r>
              <a:rPr lang="en-US" sz="3200" dirty="0">
                <a:solidFill>
                  <a:srgbClr val="000000">
                    <a:lumMod val="65000"/>
                    <a:lumOff val="35000"/>
                  </a:srgbClr>
                </a:solidFill>
                <a:latin typeface="Calibri" panose="020F0502020204030204" pitchFamily="34" charset="0"/>
              </a:rPr>
              <a:t>into one of the programs your coach is offering</a:t>
            </a:r>
            <a:endParaRPr lang="en-US" sz="3200" dirty="0" smtClean="0">
              <a:latin typeface="Calibri" panose="020F0502020204030204" pitchFamily="34" charset="0"/>
            </a:endParaRPr>
          </a:p>
          <a:p>
            <a:r>
              <a:rPr lang="en-US" sz="3200" dirty="0" smtClean="0">
                <a:latin typeface="Calibri" panose="020F0502020204030204" pitchFamily="34" charset="0"/>
              </a:rPr>
              <a:t> Select the products</a:t>
            </a:r>
          </a:p>
          <a:p>
            <a:r>
              <a:rPr lang="en-US" sz="3200" dirty="0" smtClean="0">
                <a:latin typeface="Calibri" panose="020F0502020204030204" pitchFamily="34" charset="0"/>
              </a:rPr>
              <a:t> Start today</a:t>
            </a:r>
            <a:endParaRPr lang="en-US" sz="3200" dirty="0">
              <a:latin typeface="Calibri" panose="020F0502020204030204" pitchFamily="34" charset="0"/>
            </a:endParaRPr>
          </a:p>
        </p:txBody>
      </p:sp>
      <p:pic>
        <p:nvPicPr>
          <p:cNvPr id="5" name="Picture 2" descr="T:\TLS\LOGOS\USA\USCAN_ENG_tlsWeightLossSolutionLogo1_0711OUT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075" y="61839"/>
            <a:ext cx="1019513" cy="891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777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yvonnel\Downloads\shutterstock_5734243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14" y="0"/>
            <a:ext cx="9370164"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205979"/>
            <a:ext cx="8229600" cy="85725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101600">
                    <a:schemeClr val="tx1">
                      <a:lumMod val="95000"/>
                      <a:lumOff val="5000"/>
                      <a:alpha val="60000"/>
                    </a:schemeClr>
                  </a:glow>
                  <a:outerShdw blurRad="63500" dir="3600000" algn="tl" rotWithShape="0">
                    <a:srgbClr val="000000">
                      <a:alpha val="70000"/>
                    </a:srgbClr>
                  </a:outerShdw>
                </a:effectLst>
                <a:latin typeface="+mn-lt"/>
              </a:rPr>
              <a:t>What goes wrong with weight loss?</a:t>
            </a:r>
            <a:endParaRPr lang="en-US" dirty="0">
              <a:ln w="18415" cmpd="sng">
                <a:solidFill>
                  <a:srgbClr val="FFFFFF"/>
                </a:solidFill>
                <a:prstDash val="solid"/>
              </a:ln>
              <a:solidFill>
                <a:srgbClr val="FFFFFF"/>
              </a:solidFill>
              <a:effectLst>
                <a:glow rad="101600">
                  <a:schemeClr val="tx1">
                    <a:lumMod val="95000"/>
                    <a:lumOff val="5000"/>
                    <a:alpha val="60000"/>
                  </a:schemeClr>
                </a:glow>
                <a:outerShdw blurRad="63500" dir="3600000" algn="tl" rotWithShape="0">
                  <a:srgbClr val="000000">
                    <a:alpha val="70000"/>
                  </a:srgbClr>
                </a:outerShdw>
              </a:effectLst>
              <a:latin typeface="+mn-lt"/>
            </a:endParaRPr>
          </a:p>
        </p:txBody>
      </p:sp>
      <p:sp>
        <p:nvSpPr>
          <p:cNvPr id="9" name="Rectangle 8"/>
          <p:cNvSpPr/>
          <p:nvPr/>
        </p:nvSpPr>
        <p:spPr>
          <a:xfrm>
            <a:off x="-92814" y="3067052"/>
            <a:ext cx="9370164" cy="1800225"/>
          </a:xfrm>
          <a:prstGeom prst="rect">
            <a:avLst/>
          </a:prstGeom>
          <a:solidFill>
            <a:schemeClr val="accent6">
              <a:lumMod val="75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4992318" y="3181351"/>
            <a:ext cx="4056432" cy="1569660"/>
          </a:xfrm>
          <a:prstGeom prst="rect">
            <a:avLst/>
          </a:prstGeom>
        </p:spPr>
        <p:txBody>
          <a:bodyPr wrap="square">
            <a:spAutoFit/>
          </a:bodyPr>
          <a:lstStyle/>
          <a:p>
            <a:pPr marL="342900" indent="-342900">
              <a:buFont typeface="Arial" panose="020B0604020202020204"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Neurological changes from calorie depletion</a:t>
            </a:r>
          </a:p>
          <a:p>
            <a:pPr marL="342900" indent="-342900">
              <a:buFont typeface="Arial" panose="020B0604020202020204"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Hormonal changes</a:t>
            </a:r>
          </a:p>
          <a:p>
            <a:pPr marL="342900" indent="-342900">
              <a:buFont typeface="Arial" panose="020B0604020202020204"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Metabolic changes</a:t>
            </a:r>
          </a:p>
        </p:txBody>
      </p:sp>
      <p:sp>
        <p:nvSpPr>
          <p:cNvPr id="5" name="Rectangle 4"/>
          <p:cNvSpPr/>
          <p:nvPr/>
        </p:nvSpPr>
        <p:spPr>
          <a:xfrm>
            <a:off x="247650" y="3133729"/>
            <a:ext cx="4572000" cy="1200329"/>
          </a:xfrm>
          <a:prstGeom prst="rect">
            <a:avLst/>
          </a:prstGeom>
        </p:spPr>
        <p:txBody>
          <a:bodyPr>
            <a:spAutoFit/>
          </a:bodyPr>
          <a:lstStyle/>
          <a:p>
            <a:pPr marL="342900" indent="-342900">
              <a:buFont typeface="Arial" panose="020B0604020202020204"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Diets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don’t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work</a:t>
            </a:r>
          </a:p>
          <a:p>
            <a:pPr marL="342900" indent="-342900">
              <a:buFont typeface="Arial" panose="020B0604020202020204"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Lose water &amp; muscle – not fat</a:t>
            </a:r>
          </a:p>
          <a:p>
            <a:pPr marL="342900" indent="-342900">
              <a:buFont typeface="Arial" panose="020B0604020202020204" pitchFamily="34" charset="0"/>
              <a:buChar cha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All calories aren’t created equal</a:t>
            </a:r>
          </a:p>
        </p:txBody>
      </p:sp>
    </p:spTree>
    <p:extLst>
      <p:ext uri="{BB962C8B-B14F-4D97-AF65-F5344CB8AC3E}">
        <p14:creationId xmlns:p14="http://schemas.microsoft.com/office/powerpoint/2010/main" val="30225297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800102" y="832249"/>
            <a:ext cx="3190875" cy="1102519"/>
          </a:xfrm>
          <a:prstGeom prst="rect">
            <a:avLst/>
          </a:prstGeom>
          <a:effectLst>
            <a:glow rad="63500">
              <a:schemeClr val="accent1">
                <a:satMod val="175000"/>
                <a:alpha val="40000"/>
              </a:schemeClr>
            </a:glow>
          </a:effectLst>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glow rad="63500">
                    <a:srgbClr val="4F81BD">
                      <a:satMod val="175000"/>
                      <a:alpha val="40000"/>
                    </a:srgbClr>
                  </a:glow>
                  <a:outerShdw blurRad="63500" dir="3600000" algn="tl" rotWithShape="0">
                    <a:srgbClr val="000000">
                      <a:alpha val="70000"/>
                    </a:srgbClr>
                  </a:outerShdw>
                </a:effectLst>
                <a:latin typeface="+mn-lt"/>
              </a:rPr>
              <a:t>TLS</a:t>
            </a:r>
            <a:r>
              <a:rPr lang="en-US" dirty="0" smtClean="0">
                <a:solidFill>
                  <a:prstClr val="white"/>
                </a:solidFill>
                <a:effectLst>
                  <a:glow rad="63500">
                    <a:srgbClr val="4F81BD">
                      <a:satMod val="175000"/>
                      <a:alpha val="40000"/>
                    </a:srgbClr>
                  </a:glow>
                </a:effectLst>
                <a:latin typeface="+mn-lt"/>
              </a:rPr>
              <a:t>®</a:t>
            </a:r>
            <a:r>
              <a:rPr lang="en-US" dirty="0" smtClean="0">
                <a:ln w="18415" cmpd="sng">
                  <a:solidFill>
                    <a:srgbClr val="FFFFFF"/>
                  </a:solidFill>
                  <a:prstDash val="solid"/>
                </a:ln>
                <a:solidFill>
                  <a:srgbClr val="FFFFFF"/>
                </a:solidFill>
                <a:effectLst>
                  <a:glow rad="63500">
                    <a:srgbClr val="4F81BD">
                      <a:satMod val="175000"/>
                      <a:alpha val="40000"/>
                    </a:srgbClr>
                  </a:glow>
                  <a:outerShdw blurRad="63500" dir="3600000" algn="tl" rotWithShape="0">
                    <a:srgbClr val="000000">
                      <a:alpha val="70000"/>
                    </a:srgbClr>
                  </a:outerShdw>
                </a:effectLst>
                <a:latin typeface="+mn-lt"/>
              </a:rPr>
              <a:t> Weight Loss Solution</a:t>
            </a:r>
            <a:endParaRPr lang="en-US" dirty="0">
              <a:ln w="18415" cmpd="sng">
                <a:solidFill>
                  <a:srgbClr val="FFFFFF"/>
                </a:solidFill>
                <a:prstDash val="solid"/>
              </a:ln>
              <a:solidFill>
                <a:srgbClr val="FFFFFF"/>
              </a:solidFill>
              <a:effectLst>
                <a:glow rad="63500">
                  <a:srgbClr val="4F81BD">
                    <a:satMod val="175000"/>
                    <a:alpha val="40000"/>
                  </a:srgbClr>
                </a:glow>
                <a:outerShdw blurRad="63500" dir="3600000" algn="tl" rotWithShape="0">
                  <a:srgbClr val="000000">
                    <a:alpha val="70000"/>
                  </a:srgbClr>
                </a:outerShdw>
              </a:effectLst>
              <a:latin typeface="+mn-lt"/>
            </a:endParaRPr>
          </a:p>
        </p:txBody>
      </p:sp>
      <p:sp>
        <p:nvSpPr>
          <p:cNvPr id="6" name="Subtitle 2"/>
          <p:cNvSpPr txBox="1">
            <a:spLocks/>
          </p:cNvSpPr>
          <p:nvPr/>
        </p:nvSpPr>
        <p:spPr>
          <a:xfrm>
            <a:off x="857252" y="2411015"/>
            <a:ext cx="3076575" cy="13144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ln w="18415" cmpd="sng">
                  <a:solidFill>
                    <a:srgbClr val="FFFFFF"/>
                  </a:solidFill>
                  <a:prstDash val="solid"/>
                </a:ln>
                <a:solidFill>
                  <a:srgbClr val="FFFFFF"/>
                </a:solidFill>
                <a:effectLst>
                  <a:glow rad="63500">
                    <a:srgbClr val="4F81BD">
                      <a:satMod val="175000"/>
                      <a:alpha val="40000"/>
                    </a:srgbClr>
                  </a:glow>
                  <a:outerShdw blurRad="63500" dir="3600000" algn="tl" rotWithShape="0">
                    <a:srgbClr val="000000">
                      <a:alpha val="70000"/>
                    </a:srgbClr>
                  </a:outerShdw>
                </a:effectLst>
              </a:rPr>
              <a:t>OVERVIEW</a:t>
            </a:r>
            <a:endParaRPr lang="en-US" dirty="0">
              <a:ln w="18415" cmpd="sng">
                <a:solidFill>
                  <a:srgbClr val="FFFFFF"/>
                </a:solidFill>
                <a:prstDash val="solid"/>
              </a:ln>
              <a:solidFill>
                <a:srgbClr val="FFFFFF"/>
              </a:solidFill>
              <a:effectLst>
                <a:glow rad="63500">
                  <a:srgbClr val="4F81BD">
                    <a:satMod val="175000"/>
                    <a:alpha val="40000"/>
                  </a:srgbClr>
                </a:glow>
                <a:outerShdw blurRad="63500" dir="3600000" algn="tl" rotWithShape="0">
                  <a:srgbClr val="000000">
                    <a:alpha val="70000"/>
                  </a:srgbClr>
                </a:outerShdw>
              </a:effectLst>
            </a:endParaRPr>
          </a:p>
        </p:txBody>
      </p:sp>
      <p:sp>
        <p:nvSpPr>
          <p:cNvPr id="2" name="TextBox 1"/>
          <p:cNvSpPr txBox="1"/>
          <p:nvPr/>
        </p:nvSpPr>
        <p:spPr>
          <a:xfrm>
            <a:off x="5076825" y="4569857"/>
            <a:ext cx="3701078" cy="400110"/>
          </a:xfrm>
          <a:prstGeom prst="rect">
            <a:avLst/>
          </a:prstGeom>
          <a:noFill/>
        </p:spPr>
        <p:txBody>
          <a:bodyPr wrap="none" rtlCol="0">
            <a:spAutoFit/>
          </a:bodyPr>
          <a:lstStyle/>
          <a:p>
            <a:r>
              <a:rPr lang="en-US" sz="2000" b="1" dirty="0" smtClean="0">
                <a:ln w="12700">
                  <a:solidFill>
                    <a:srgbClr val="1F497D">
                      <a:satMod val="155000"/>
                    </a:srgbClr>
                  </a:solidFill>
                  <a:prstDash val="solid"/>
                </a:ln>
                <a:solidFill>
                  <a:srgbClr val="EEECE1">
                    <a:tint val="85000"/>
                    <a:satMod val="155000"/>
                  </a:srgbClr>
                </a:solidFill>
                <a:effectLst>
                  <a:glow rad="228600">
                    <a:srgbClr val="F79646">
                      <a:satMod val="175000"/>
                      <a:alpha val="40000"/>
                    </a:srgbClr>
                  </a:glow>
                  <a:outerShdw blurRad="41275" dist="20320" dir="1800000" algn="tl" rotWithShape="0">
                    <a:srgbClr val="000000">
                      <a:alpha val="40000"/>
                    </a:srgbClr>
                  </a:outerShdw>
                </a:effectLst>
              </a:rPr>
              <a:t>TLS – Transitions Lifestyle System</a:t>
            </a:r>
            <a:endParaRPr lang="en-US" sz="2000" b="1" dirty="0">
              <a:ln w="12700">
                <a:solidFill>
                  <a:srgbClr val="1F497D">
                    <a:satMod val="155000"/>
                  </a:srgbClr>
                </a:solidFill>
                <a:prstDash val="solid"/>
              </a:ln>
              <a:solidFill>
                <a:srgbClr val="EEECE1">
                  <a:tint val="85000"/>
                  <a:satMod val="155000"/>
                </a:srgbClr>
              </a:solidFill>
              <a:effectLst>
                <a:glow rad="228600">
                  <a:srgbClr val="F79646">
                    <a:satMod val="175000"/>
                    <a:alpha val="40000"/>
                  </a:srgb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1255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yvonnel\Downloads\shutterstock_306470924.jpg"/>
          <p:cNvPicPr>
            <a:picLocks noChangeAspect="1" noChangeArrowheads="1"/>
          </p:cNvPicPr>
          <p:nvPr/>
        </p:nvPicPr>
        <p:blipFill rotWithShape="1">
          <a:blip r:embed="rId2">
            <a:extLst>
              <a:ext uri="{28A0092B-C50C-407E-A947-70E740481C1C}">
                <a14:useLocalDpi xmlns:a14="http://schemas.microsoft.com/office/drawing/2010/main" val="0"/>
              </a:ext>
            </a:extLst>
          </a:blip>
          <a:srcRect t="1319" r="5064" b="372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2970361" y="1430386"/>
            <a:ext cx="2899194" cy="3372578"/>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prstClr val="black"/>
                </a:solidFill>
              </a:rPr>
              <a:t>Often put an emphasis on WHAT to eat, and don’t teach HOW to eat</a:t>
            </a:r>
          </a:p>
          <a:p>
            <a:r>
              <a:rPr lang="en-US" sz="2400" dirty="0" smtClean="0">
                <a:solidFill>
                  <a:prstClr val="black"/>
                </a:solidFill>
              </a:rPr>
              <a:t>Focus on the scale and not true fat loss</a:t>
            </a:r>
          </a:p>
          <a:p>
            <a:r>
              <a:rPr lang="en-US" sz="2400" dirty="0" smtClean="0">
                <a:solidFill>
                  <a:prstClr val="black"/>
                </a:solidFill>
              </a:rPr>
              <a:t>Don’t support hormones and metabolic changes</a:t>
            </a:r>
          </a:p>
        </p:txBody>
      </p:sp>
      <p:sp>
        <p:nvSpPr>
          <p:cNvPr id="8" name="Rectangle 7"/>
          <p:cNvSpPr/>
          <p:nvPr/>
        </p:nvSpPr>
        <p:spPr>
          <a:xfrm>
            <a:off x="0" y="1"/>
            <a:ext cx="9144000" cy="5143500"/>
          </a:xfrm>
          <a:prstGeom prst="rect">
            <a:avLst/>
          </a:prstGeom>
          <a:gradFill flip="none" rotWithShape="0">
            <a:gsLst>
              <a:gs pos="0">
                <a:schemeClr val="accent4">
                  <a:lumMod val="75000"/>
                  <a:alpha val="51000"/>
                </a:schemeClr>
              </a:gs>
              <a:gs pos="57000">
                <a:schemeClr val="bg1">
                  <a:alpha val="0"/>
                </a:schemeClr>
              </a:gs>
              <a:gs pos="100000">
                <a:schemeClr val="bg1">
                  <a:alpha val="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393954" y="159841"/>
            <a:ext cx="4052007"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dirty="0" smtClean="0">
                <a:solidFill>
                  <a:prstClr val="white"/>
                </a:solidFill>
              </a:rPr>
              <a:t>DIET PROGRAMS</a:t>
            </a:r>
            <a:endParaRPr lang="en-US" sz="4400" dirty="0">
              <a:solidFill>
                <a:prstClr val="white"/>
              </a:solidFill>
            </a:endParaRPr>
          </a:p>
        </p:txBody>
      </p:sp>
    </p:spTree>
    <p:extLst>
      <p:ext uri="{BB962C8B-B14F-4D97-AF65-F5344CB8AC3E}">
        <p14:creationId xmlns:p14="http://schemas.microsoft.com/office/powerpoint/2010/main" val="1560001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yvonnel\Downloads\shutterstock_306470924.jpg"/>
          <p:cNvPicPr>
            <a:picLocks noChangeAspect="1" noChangeArrowheads="1"/>
          </p:cNvPicPr>
          <p:nvPr/>
        </p:nvPicPr>
        <p:blipFill rotWithShape="1">
          <a:blip r:embed="rId2">
            <a:extLst>
              <a:ext uri="{28A0092B-C50C-407E-A947-70E740481C1C}">
                <a14:useLocalDpi xmlns:a14="http://schemas.microsoft.com/office/drawing/2010/main" val="0"/>
              </a:ext>
            </a:extLst>
          </a:blip>
          <a:srcRect t="1319" r="5064" b="372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
            <a:ext cx="9144000" cy="5143500"/>
          </a:xfrm>
          <a:prstGeom prst="rect">
            <a:avLst/>
          </a:prstGeom>
          <a:gradFill flip="none" rotWithShape="0">
            <a:gsLst>
              <a:gs pos="0">
                <a:schemeClr val="accent4">
                  <a:lumMod val="75000"/>
                  <a:alpha val="51000"/>
                </a:schemeClr>
              </a:gs>
              <a:gs pos="57000">
                <a:schemeClr val="bg1">
                  <a:alpha val="0"/>
                </a:schemeClr>
              </a:gs>
              <a:gs pos="100000">
                <a:schemeClr val="bg1">
                  <a:alpha val="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2393954" y="159841"/>
            <a:ext cx="4052007"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dirty="0" smtClean="0">
                <a:solidFill>
                  <a:prstClr val="white"/>
                </a:solidFill>
              </a:rPr>
              <a:t>DIET PROGRAMS</a:t>
            </a:r>
            <a:endParaRPr lang="en-US" sz="4400" dirty="0">
              <a:solidFill>
                <a:prstClr val="white"/>
              </a:solidFill>
            </a:endParaRPr>
          </a:p>
        </p:txBody>
      </p:sp>
      <p:sp>
        <p:nvSpPr>
          <p:cNvPr id="3" name="Content Placeholder 2"/>
          <p:cNvSpPr txBox="1">
            <a:spLocks/>
          </p:cNvSpPr>
          <p:nvPr/>
        </p:nvSpPr>
        <p:spPr>
          <a:xfrm>
            <a:off x="2971952" y="1476070"/>
            <a:ext cx="2901152" cy="303281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prstClr val="black"/>
                </a:solidFill>
              </a:rPr>
              <a:t>Don’t offer multiple programs since not everyone is at the same commitment level</a:t>
            </a:r>
          </a:p>
          <a:p>
            <a:pPr marL="0" indent="0">
              <a:buFont typeface="Arial"/>
              <a:buNone/>
            </a:pPr>
            <a:endParaRPr lang="en-US" sz="1000" dirty="0" smtClean="0">
              <a:solidFill>
                <a:prstClr val="black"/>
              </a:solidFill>
            </a:endParaRPr>
          </a:p>
          <a:p>
            <a:r>
              <a:rPr lang="en-US" sz="2400" dirty="0" smtClean="0">
                <a:solidFill>
                  <a:prstClr val="black"/>
                </a:solidFill>
              </a:rPr>
              <a:t>Don’t have trained coaches</a:t>
            </a:r>
            <a:endParaRPr lang="en-US" sz="2400" dirty="0">
              <a:solidFill>
                <a:prstClr val="black"/>
              </a:solidFill>
            </a:endParaRPr>
          </a:p>
        </p:txBody>
      </p:sp>
    </p:spTree>
    <p:extLst>
      <p:ext uri="{BB962C8B-B14F-4D97-AF65-F5344CB8AC3E}">
        <p14:creationId xmlns:p14="http://schemas.microsoft.com/office/powerpoint/2010/main" val="1449018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t="-9000" b="-9000"/>
          </a:stretch>
        </a:blipFill>
        <a:effectLst/>
      </p:bgPr>
    </p:bg>
    <p:spTree>
      <p:nvGrpSpPr>
        <p:cNvPr id="1" name=""/>
        <p:cNvGrpSpPr/>
        <p:nvPr/>
      </p:nvGrpSpPr>
      <p:grpSpPr>
        <a:xfrm>
          <a:off x="0" y="0"/>
          <a:ext cx="0" cy="0"/>
          <a:chOff x="0" y="0"/>
          <a:chExt cx="0" cy="0"/>
        </a:xfrm>
      </p:grpSpPr>
      <p:sp>
        <p:nvSpPr>
          <p:cNvPr id="2" name="AutoShape 2" descr="Image result for why do you want to lose weight"/>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3" name="AutoShape 4" descr="Image result for why do you want to lose weight"/>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4" name="Rectangle 3"/>
          <p:cNvSpPr/>
          <p:nvPr/>
        </p:nvSpPr>
        <p:spPr>
          <a:xfrm>
            <a:off x="1876425" y="114300"/>
            <a:ext cx="5410200" cy="1943100"/>
          </a:xfrm>
          <a:prstGeom prst="rect">
            <a:avLst/>
          </a:prstGeom>
          <a:solidFill>
            <a:schemeClr val="tx1">
              <a:lumMod val="95000"/>
              <a:lumOff val="5000"/>
              <a:alpha val="72000"/>
            </a:schemeClr>
          </a:solidFill>
          <a:ln>
            <a:noFill/>
          </a:ln>
          <a:effectLst>
            <a:outerShdw blurRad="40000" dist="23000" dir="5400000" rotWithShape="0">
              <a:srgbClr val="000000">
                <a:alpha val="35000"/>
              </a:srgbClr>
            </a:outerShdw>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5" name="TextBox 4"/>
          <p:cNvSpPr txBox="1"/>
          <p:nvPr/>
        </p:nvSpPr>
        <p:spPr>
          <a:xfrm>
            <a:off x="3103700" y="340757"/>
            <a:ext cx="2773003"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ea typeface="+mn-ea"/>
                <a:cs typeface="+mn-cs"/>
              </a:rPr>
              <a:t>WHY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ea typeface="+mn-ea"/>
                <a:cs typeface="+mn-cs"/>
              </a:rPr>
              <a:t>DO YOU WANT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ea typeface="+mn-ea"/>
                <a:cs typeface="+mn-cs"/>
              </a:rPr>
              <a:t>LOSE WEIGHT</a:t>
            </a:r>
            <a:endParaRPr kumimoji="0" lang="en-US" sz="3600" b="0" i="0" u="none" strike="noStrike" kern="1200" cap="none" spc="0" normalizeH="0" baseline="0" noProof="0" dirty="0">
              <a:ln>
                <a:noFill/>
              </a:ln>
              <a:solidFill>
                <a:prstClr val="white"/>
              </a:solidFill>
              <a:effectLst/>
              <a:uLnTx/>
              <a:uFillTx/>
              <a:ea typeface="+mn-ea"/>
              <a:cs typeface="+mn-cs"/>
            </a:endParaRPr>
          </a:p>
        </p:txBody>
      </p:sp>
      <p:sp>
        <p:nvSpPr>
          <p:cNvPr id="7" name="TextBox 6"/>
          <p:cNvSpPr txBox="1"/>
          <p:nvPr/>
        </p:nvSpPr>
        <p:spPr>
          <a:xfrm>
            <a:off x="870665" y="2369582"/>
            <a:ext cx="7239098" cy="224676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ea typeface="+mn-ea"/>
                <a:cs typeface="+mn-cs"/>
              </a:rPr>
              <a:t>Get healthy?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ea typeface="+mn-ea"/>
                <a:cs typeface="+mn-cs"/>
              </a:rPr>
              <a:t>Live longer?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ea typeface="+mn-ea"/>
                <a:cs typeface="+mn-cs"/>
              </a:rPr>
              <a:t>Reduce risk of disease?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ea typeface="+mn-ea"/>
                <a:cs typeface="+mn-cs"/>
              </a:rPr>
              <a:t>Have children or have energy to play with them?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ea typeface="+mn-ea"/>
                <a:cs typeface="+mn-cs"/>
              </a:rPr>
              <a:t>Want to look fabulous?</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ea typeface="+mn-ea"/>
              <a:cs typeface="+mn-cs"/>
            </a:endParaRPr>
          </a:p>
        </p:txBody>
      </p:sp>
      <p:cxnSp>
        <p:nvCxnSpPr>
          <p:cNvPr id="8" name="Straight Connector 7"/>
          <p:cNvCxnSpPr/>
          <p:nvPr/>
        </p:nvCxnSpPr>
        <p:spPr>
          <a:xfrm flipV="1">
            <a:off x="2857500" y="2276475"/>
            <a:ext cx="3419475" cy="1905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2681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
            <a:ext cx="9144000" cy="5143501"/>
          </a:xfrm>
          <a:prstGeom prst="rect">
            <a:avLst/>
          </a:prstGeom>
          <a:solidFill>
            <a:schemeClr val="accent1">
              <a:lumMod val="50000"/>
              <a:alpha val="5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190500" y="1866899"/>
            <a:ext cx="1920240" cy="1828800"/>
            <a:chOff x="190500" y="1866899"/>
            <a:chExt cx="1920240" cy="1828800"/>
          </a:xfrm>
        </p:grpSpPr>
        <p:sp>
          <p:nvSpPr>
            <p:cNvPr id="6" name="Oval 5"/>
            <p:cNvSpPr/>
            <p:nvPr/>
          </p:nvSpPr>
          <p:spPr>
            <a:xfrm>
              <a:off x="190500" y="1866899"/>
              <a:ext cx="1920240" cy="1828800"/>
            </a:xfrm>
            <a:prstGeom prst="ellipse">
              <a:avLst/>
            </a:prstGeom>
            <a:ln>
              <a:solidFill>
                <a:schemeClr val="bg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224102" y="2049838"/>
              <a:ext cx="1829347"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Food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prep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cooking time</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grpSp>
        <p:nvGrpSpPr>
          <p:cNvPr id="43" name="Group 42"/>
          <p:cNvGrpSpPr/>
          <p:nvPr/>
        </p:nvGrpSpPr>
        <p:grpSpPr>
          <a:xfrm>
            <a:off x="1495425" y="156179"/>
            <a:ext cx="1920240" cy="1828800"/>
            <a:chOff x="1495425" y="156179"/>
            <a:chExt cx="1920240" cy="1828800"/>
          </a:xfrm>
        </p:grpSpPr>
        <p:sp>
          <p:nvSpPr>
            <p:cNvPr id="5" name="Oval 4"/>
            <p:cNvSpPr/>
            <p:nvPr/>
          </p:nvSpPr>
          <p:spPr>
            <a:xfrm>
              <a:off x="1495425" y="156179"/>
              <a:ext cx="1920240" cy="1828800"/>
            </a:xfrm>
            <a:prstGeom prst="ellipse">
              <a:avLst/>
            </a:prstGeom>
            <a:ln>
              <a:solidFill>
                <a:schemeClr val="bg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p:cNvSpPr txBox="1"/>
            <p:nvPr/>
          </p:nvSpPr>
          <p:spPr>
            <a:xfrm>
              <a:off x="1709351" y="621087"/>
              <a:ext cx="1515479"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Lack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of exercise</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grpSp>
        <p:nvGrpSpPr>
          <p:cNvPr id="41" name="Group 40"/>
          <p:cNvGrpSpPr/>
          <p:nvPr/>
        </p:nvGrpSpPr>
        <p:grpSpPr>
          <a:xfrm>
            <a:off x="1857375" y="3227009"/>
            <a:ext cx="1920240" cy="1828800"/>
            <a:chOff x="1857375" y="3227009"/>
            <a:chExt cx="1920240" cy="1828800"/>
          </a:xfrm>
        </p:grpSpPr>
        <p:sp>
          <p:nvSpPr>
            <p:cNvPr id="7" name="Oval 6"/>
            <p:cNvSpPr/>
            <p:nvPr/>
          </p:nvSpPr>
          <p:spPr>
            <a:xfrm>
              <a:off x="1857375" y="3227009"/>
              <a:ext cx="1920240" cy="1828800"/>
            </a:xfrm>
            <a:prstGeom prst="ellipse">
              <a:avLst/>
            </a:prstGeom>
            <a:ln>
              <a:solidFill>
                <a:schemeClr val="bg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2426200" y="3699389"/>
              <a:ext cx="782587"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Long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days</a:t>
              </a:r>
            </a:p>
          </p:txBody>
        </p:sp>
      </p:grpSp>
      <p:grpSp>
        <p:nvGrpSpPr>
          <p:cNvPr id="40" name="Group 39"/>
          <p:cNvGrpSpPr/>
          <p:nvPr/>
        </p:nvGrpSpPr>
        <p:grpSpPr>
          <a:xfrm>
            <a:off x="5410200" y="3223229"/>
            <a:ext cx="1920240" cy="1828800"/>
            <a:chOff x="5410200" y="3223229"/>
            <a:chExt cx="1920240" cy="1828800"/>
          </a:xfrm>
        </p:grpSpPr>
        <p:sp>
          <p:nvSpPr>
            <p:cNvPr id="10" name="Oval 9"/>
            <p:cNvSpPr/>
            <p:nvPr/>
          </p:nvSpPr>
          <p:spPr>
            <a:xfrm>
              <a:off x="5410200" y="3223229"/>
              <a:ext cx="1920240" cy="1828800"/>
            </a:xfrm>
            <a:prstGeom prst="ellipse">
              <a:avLst/>
            </a:prstGeom>
            <a:ln>
              <a:solidFill>
                <a:schemeClr val="bg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857442" y="3908939"/>
              <a:ext cx="1116652"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Alcohol</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grpSp>
        <p:nvGrpSpPr>
          <p:cNvPr id="39" name="Group 38"/>
          <p:cNvGrpSpPr/>
          <p:nvPr/>
        </p:nvGrpSpPr>
        <p:grpSpPr>
          <a:xfrm>
            <a:off x="7038975" y="1908778"/>
            <a:ext cx="1920240" cy="1828800"/>
            <a:chOff x="7038975" y="1908778"/>
            <a:chExt cx="1920240" cy="1828800"/>
          </a:xfrm>
        </p:grpSpPr>
        <p:sp>
          <p:nvSpPr>
            <p:cNvPr id="9" name="Oval 8"/>
            <p:cNvSpPr/>
            <p:nvPr/>
          </p:nvSpPr>
          <p:spPr>
            <a:xfrm>
              <a:off x="7038975" y="1908778"/>
              <a:ext cx="1920240" cy="1828800"/>
            </a:xfrm>
            <a:prstGeom prst="ellipse">
              <a:avLst/>
            </a:prstGeom>
            <a:ln>
              <a:solidFill>
                <a:schemeClr val="bg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a:off x="7333597" y="2226616"/>
              <a:ext cx="1350050"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Work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work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functions</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grpSp>
        <p:nvGrpSpPr>
          <p:cNvPr id="38" name="Group 37"/>
          <p:cNvGrpSpPr/>
          <p:nvPr/>
        </p:nvGrpSpPr>
        <p:grpSpPr>
          <a:xfrm>
            <a:off x="5751195" y="156179"/>
            <a:ext cx="1920240" cy="1828800"/>
            <a:chOff x="5751195" y="156179"/>
            <a:chExt cx="1920240" cy="1828800"/>
          </a:xfrm>
        </p:grpSpPr>
        <p:sp>
          <p:nvSpPr>
            <p:cNvPr id="8" name="Oval 7"/>
            <p:cNvSpPr/>
            <p:nvPr/>
          </p:nvSpPr>
          <p:spPr>
            <a:xfrm>
              <a:off x="5751195" y="156179"/>
              <a:ext cx="1920240" cy="1828800"/>
            </a:xfrm>
            <a:prstGeom prst="ellipse">
              <a:avLst/>
            </a:prstGeom>
            <a:ln>
              <a:solidFill>
                <a:schemeClr val="bg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5937176" y="662877"/>
              <a:ext cx="158094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Family eats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unhealthy</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20" name="Straight Connector 19"/>
          <p:cNvCxnSpPr>
            <a:stCxn id="6" idx="6"/>
            <a:endCxn id="9" idx="2"/>
          </p:cNvCxnSpPr>
          <p:nvPr/>
        </p:nvCxnSpPr>
        <p:spPr>
          <a:xfrm>
            <a:off x="2110740" y="2781299"/>
            <a:ext cx="4928235" cy="41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7" idx="7"/>
          </p:cNvCxnSpPr>
          <p:nvPr/>
        </p:nvCxnSpPr>
        <p:spPr>
          <a:xfrm flipV="1">
            <a:off x="3496402" y="1523999"/>
            <a:ext cx="2440774" cy="197083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0" idx="1"/>
          </p:cNvCxnSpPr>
          <p:nvPr/>
        </p:nvCxnSpPr>
        <p:spPr>
          <a:xfrm flipH="1" flipV="1">
            <a:off x="3224830" y="1523999"/>
            <a:ext cx="2466583" cy="1967052"/>
          </a:xfrm>
          <a:prstGeom prst="line">
            <a:avLst/>
          </a:prstGeom>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3494304" y="1333499"/>
            <a:ext cx="2306421" cy="2286000"/>
            <a:chOff x="3494304" y="1333499"/>
            <a:chExt cx="2306421" cy="2286000"/>
          </a:xfrm>
        </p:grpSpPr>
        <p:sp>
          <p:nvSpPr>
            <p:cNvPr id="3" name="Oval 2"/>
            <p:cNvSpPr/>
            <p:nvPr/>
          </p:nvSpPr>
          <p:spPr>
            <a:xfrm>
              <a:off x="3514725" y="1333499"/>
              <a:ext cx="2286000" cy="2286000"/>
            </a:xfrm>
            <a:prstGeom prst="ellipse">
              <a:avLst/>
            </a:prstGeom>
            <a:ln>
              <a:solidFill>
                <a:schemeClr val="bg1"/>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3494304" y="1523999"/>
              <a:ext cx="2277548" cy="156966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WHAT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effectLst>
                    <a:outerShdw blurRad="38100" dist="38100" dir="2700000" algn="tl">
                      <a:srgbClr val="000000">
                        <a:alpha val="43137"/>
                      </a:srgbClr>
                    </a:outerShdw>
                  </a:effectLst>
                  <a:latin typeface="Calibri"/>
                </a:rPr>
                <a:t>a</a:t>
              </a: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re your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OBSTACLES</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75162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16" presetClass="entr" presetSubtype="42"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Horizontal)">
                                      <p:cBhvr>
                                        <p:cTn id="13" dur="500"/>
                                        <p:tgtEl>
                                          <p:spTgt spid="2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par>
                          <p:cTn id="26" fill="hold">
                            <p:stCondLst>
                              <p:cond delay="2000"/>
                            </p:stCondLst>
                            <p:childTnLst>
                              <p:par>
                                <p:cTn id="27" presetID="16" presetClass="entr" presetSubtype="42"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outHorizontal)">
                                      <p:cBhvr>
                                        <p:cTn id="29" dur="500"/>
                                        <p:tgtEl>
                                          <p:spTgt spid="2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childTnLst>
                          </p:cTn>
                        </p:par>
                        <p:par>
                          <p:cTn id="42" fill="hold">
                            <p:stCondLst>
                              <p:cond delay="3500"/>
                            </p:stCondLst>
                            <p:childTnLst>
                              <p:par>
                                <p:cTn id="43" presetID="16" presetClass="entr" presetSubtype="37"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outVertical)">
                                      <p:cBhvr>
                                        <p:cTn id="45" dur="500"/>
                                        <p:tgtEl>
                                          <p:spTgt spid="20"/>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2050" name="Picture 2" descr="Image result for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25" y="619125"/>
            <a:ext cx="7334250"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8525" y="603111"/>
            <a:ext cx="2289153" cy="707886"/>
          </a:xfrm>
          <a:prstGeom prst="rect">
            <a:avLst/>
          </a:prstGeom>
          <a:noFill/>
        </p:spPr>
        <p:txBody>
          <a:bodyPr wrap="none" rtlCol="0">
            <a:spAutoFit/>
          </a:bodyPr>
          <a:lstStyle/>
          <a:p>
            <a:r>
              <a:rPr lang="en-US" sz="4000" dirty="0" smtClean="0"/>
              <a:t>WHAT IF...</a:t>
            </a:r>
            <a:endParaRPr lang="en-US" sz="4000" dirty="0"/>
          </a:p>
        </p:txBody>
      </p:sp>
      <p:sp>
        <p:nvSpPr>
          <p:cNvPr id="4" name="Title 3"/>
          <p:cNvSpPr txBox="1">
            <a:spLocks/>
          </p:cNvSpPr>
          <p:nvPr/>
        </p:nvSpPr>
        <p:spPr>
          <a:xfrm>
            <a:off x="523875" y="3465200"/>
            <a:ext cx="8229600" cy="85725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mn-lt"/>
              </a:rPr>
              <a:t>there was a program that was comprehensive, customizable, backed by science and focused on a lifestyle approach – and had proven </a:t>
            </a:r>
            <a:r>
              <a:rPr lang="en-US" sz="2800" b="1" dirty="0" smtClean="0">
                <a:solidFill>
                  <a:srgbClr val="C00000"/>
                </a:solidFill>
                <a:latin typeface="+mn-lt"/>
              </a:rPr>
              <a:t>success in improving your health and look</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1321932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14667</TotalTime>
  <Words>2135</Words>
  <Application>Microsoft Office PowerPoint</Application>
  <PresentationFormat>On-screen Show (16:9)</PresentationFormat>
  <Paragraphs>349</Paragraphs>
  <Slides>40</Slides>
  <Notes>12</Notes>
  <HiddenSlides>0</HiddenSlides>
  <MMClips>0</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Office Theme</vt:lpstr>
      <vt:lpstr>1_Office Theme</vt:lpstr>
      <vt:lpstr>2_Office Theme</vt:lpstr>
      <vt:lpstr>Frame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Low Glycemic Impact Eating</vt:lpstr>
      <vt:lpstr>PowerPoint Presentation</vt:lpstr>
      <vt:lpstr>Body Composition</vt:lpstr>
      <vt:lpstr>Body Composition &amp; Exercise</vt:lpstr>
      <vt:lpstr>Why TLS® Supplementation?</vt:lpstr>
      <vt:lpstr>TLS® Supplementation</vt:lpstr>
      <vt:lpstr>TLS® CORE Fat &amp; Carb Inhibitor</vt:lpstr>
      <vt:lpstr>TLS® Adrenal Cortisol Thyroid Stress Support Formula (ACTS) </vt:lpstr>
      <vt:lpstr>TLS® Tonalin™ CLA</vt:lpstr>
      <vt:lpstr>TLS® Thermochrome with  Coffee Bean Extract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TLS® 21-Day Challenge... reveal a new you in just three weeks!</vt:lpstr>
      <vt:lpstr>PowerPoint Presentation</vt:lpstr>
      <vt:lpstr>TLS is the... RIGHT PROGRAM</vt:lpstr>
      <vt:lpstr>PowerPoint Presentation</vt:lpstr>
      <vt:lpstr>How do I get started...</vt:lpstr>
      <vt:lpstr>PowerPoint Presentation</vt:lpstr>
    </vt:vector>
  </TitlesOfParts>
  <Company>market america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TLS Weight Loss Solution</dc:title>
  <dc:creator>susan pasqual</dc:creator>
  <cp:lastModifiedBy>Debbie Lui</cp:lastModifiedBy>
  <cp:revision>108</cp:revision>
  <cp:lastPrinted>2017-11-14T14:39:11Z</cp:lastPrinted>
  <dcterms:created xsi:type="dcterms:W3CDTF">2017-10-09T15:07:14Z</dcterms:created>
  <dcterms:modified xsi:type="dcterms:W3CDTF">2018-04-09T09:33:36Z</dcterms:modified>
</cp:coreProperties>
</file>